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3"/>
  </p:notesMasterIdLst>
  <p:sldIdLst>
    <p:sldId id="4176" r:id="rId3"/>
    <p:sldId id="4177" r:id="rId4"/>
    <p:sldId id="4178" r:id="rId5"/>
    <p:sldId id="4179" r:id="rId6"/>
    <p:sldId id="4180" r:id="rId7"/>
    <p:sldId id="4181" r:id="rId8"/>
    <p:sldId id="4183" r:id="rId9"/>
    <p:sldId id="4185" r:id="rId10"/>
    <p:sldId id="4186" r:id="rId11"/>
    <p:sldId id="291" r:id="rId12"/>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03959CA-B4AF-4BF1-941C-644F0387C1E4}">
          <p14:sldIdLst>
            <p14:sldId id="4176"/>
          </p14:sldIdLst>
        </p14:section>
        <p14:section name="Untitled Section" id="{A4C61115-99ED-48C9-9125-4A7096918A49}">
          <p14:sldIdLst>
            <p14:sldId id="4177"/>
            <p14:sldId id="4178"/>
            <p14:sldId id="4179"/>
            <p14:sldId id="4180"/>
            <p14:sldId id="4181"/>
            <p14:sldId id="4183"/>
            <p14:sldId id="4185"/>
            <p14:sldId id="4186"/>
            <p14:sldId id="29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2216"/>
    <a:srgbClr val="672F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9" d="100"/>
          <a:sy n="79" d="100"/>
        </p:scale>
        <p:origin x="73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712" cy="498395"/>
          </a:xfrm>
          <a:prstGeom prst="rect">
            <a:avLst/>
          </a:prstGeom>
        </p:spPr>
        <p:txBody>
          <a:bodyPr vert="horz" lIns="91422" tIns="45711" rIns="91422" bIns="45711" rtlCol="0"/>
          <a:lstStyle>
            <a:lvl1pPr algn="l">
              <a:defRPr sz="1200"/>
            </a:lvl1pPr>
          </a:lstStyle>
          <a:p>
            <a:endParaRPr lang="en-ZA"/>
          </a:p>
        </p:txBody>
      </p:sp>
      <p:sp>
        <p:nvSpPr>
          <p:cNvPr id="3" name="Date Placeholder 2"/>
          <p:cNvSpPr>
            <a:spLocks noGrp="1"/>
          </p:cNvSpPr>
          <p:nvPr>
            <p:ph type="dt" idx="1"/>
          </p:nvPr>
        </p:nvSpPr>
        <p:spPr>
          <a:xfrm>
            <a:off x="3850375" y="1"/>
            <a:ext cx="2945712" cy="498395"/>
          </a:xfrm>
          <a:prstGeom prst="rect">
            <a:avLst/>
          </a:prstGeom>
        </p:spPr>
        <p:txBody>
          <a:bodyPr vert="horz" lIns="91422" tIns="45711" rIns="91422" bIns="45711" rtlCol="0"/>
          <a:lstStyle>
            <a:lvl1pPr algn="r">
              <a:defRPr sz="1200"/>
            </a:lvl1pPr>
          </a:lstStyle>
          <a:p>
            <a:fld id="{35B9F462-A460-4F3D-B9BA-F4EDE97995E2}" type="datetimeFigureOut">
              <a:rPr lang="en-ZA" smtClean="0"/>
              <a:t>2023/08/16</a:t>
            </a:fld>
            <a:endParaRPr lang="en-ZA"/>
          </a:p>
        </p:txBody>
      </p:sp>
      <p:sp>
        <p:nvSpPr>
          <p:cNvPr id="4" name="Slide Image Placeholder 3"/>
          <p:cNvSpPr>
            <a:spLocks noGrp="1" noRot="1" noChangeAspect="1"/>
          </p:cNvSpPr>
          <p:nvPr>
            <p:ph type="sldImg" idx="2"/>
          </p:nvPr>
        </p:nvSpPr>
        <p:spPr>
          <a:xfrm>
            <a:off x="420688" y="1241425"/>
            <a:ext cx="5956300" cy="3351213"/>
          </a:xfrm>
          <a:prstGeom prst="rect">
            <a:avLst/>
          </a:prstGeom>
          <a:noFill/>
          <a:ln w="12700">
            <a:solidFill>
              <a:prstClr val="black"/>
            </a:solidFill>
          </a:ln>
        </p:spPr>
        <p:txBody>
          <a:bodyPr vert="horz" lIns="91422" tIns="45711" rIns="91422" bIns="45711" rtlCol="0" anchor="ctr"/>
          <a:lstStyle/>
          <a:p>
            <a:endParaRPr lang="en-ZA"/>
          </a:p>
        </p:txBody>
      </p:sp>
      <p:sp>
        <p:nvSpPr>
          <p:cNvPr id="5" name="Notes Placeholder 4"/>
          <p:cNvSpPr>
            <a:spLocks noGrp="1"/>
          </p:cNvSpPr>
          <p:nvPr>
            <p:ph type="body" sz="quarter" idx="3"/>
          </p:nvPr>
        </p:nvSpPr>
        <p:spPr>
          <a:xfrm>
            <a:off x="679292" y="4777611"/>
            <a:ext cx="5439092" cy="3909388"/>
          </a:xfrm>
          <a:prstGeom prst="rect">
            <a:avLst/>
          </a:prstGeom>
        </p:spPr>
        <p:txBody>
          <a:bodyPr vert="horz" lIns="91422" tIns="45711" rIns="91422" bIns="4571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9429830"/>
            <a:ext cx="2945712" cy="498395"/>
          </a:xfrm>
          <a:prstGeom prst="rect">
            <a:avLst/>
          </a:prstGeom>
        </p:spPr>
        <p:txBody>
          <a:bodyPr vert="horz" lIns="91422" tIns="45711" rIns="91422" bIns="45711" rtlCol="0" anchor="b"/>
          <a:lstStyle>
            <a:lvl1pPr algn="l">
              <a:defRPr sz="1200"/>
            </a:lvl1pPr>
          </a:lstStyle>
          <a:p>
            <a:endParaRPr lang="en-ZA"/>
          </a:p>
        </p:txBody>
      </p:sp>
      <p:sp>
        <p:nvSpPr>
          <p:cNvPr id="7" name="Slide Number Placeholder 6"/>
          <p:cNvSpPr>
            <a:spLocks noGrp="1"/>
          </p:cNvSpPr>
          <p:nvPr>
            <p:ph type="sldNum" sz="quarter" idx="5"/>
          </p:nvPr>
        </p:nvSpPr>
        <p:spPr>
          <a:xfrm>
            <a:off x="3850375" y="9429830"/>
            <a:ext cx="2945712" cy="498395"/>
          </a:xfrm>
          <a:prstGeom prst="rect">
            <a:avLst/>
          </a:prstGeom>
        </p:spPr>
        <p:txBody>
          <a:bodyPr vert="horz" lIns="91422" tIns="45711" rIns="91422" bIns="45711" rtlCol="0" anchor="b"/>
          <a:lstStyle>
            <a:lvl1pPr algn="r">
              <a:defRPr sz="1200"/>
            </a:lvl1pPr>
          </a:lstStyle>
          <a:p>
            <a:fld id="{497B6FBA-991A-4256-B5BF-50F42B9C2642}" type="slidenum">
              <a:rPr lang="en-ZA" smtClean="0"/>
              <a:t>‹#›</a:t>
            </a:fld>
            <a:endParaRPr lang="en-ZA"/>
          </a:p>
        </p:txBody>
      </p:sp>
    </p:spTree>
    <p:extLst>
      <p:ext uri="{BB962C8B-B14F-4D97-AF65-F5344CB8AC3E}">
        <p14:creationId xmlns:p14="http://schemas.microsoft.com/office/powerpoint/2010/main" val="3727002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tif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33A6D-5635-4B71-9677-B54802C15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6206A8-B04E-42D6-A26B-4EC3389466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405F8C-D1F8-4EEF-87D1-5F4AC5210750}"/>
              </a:ext>
            </a:extLst>
          </p:cNvPr>
          <p:cNvSpPr>
            <a:spLocks noGrp="1"/>
          </p:cNvSpPr>
          <p:nvPr>
            <p:ph type="dt" sz="half" idx="10"/>
          </p:nvPr>
        </p:nvSpPr>
        <p:spPr/>
        <p:txBody>
          <a:bodyPr/>
          <a:lstStyle/>
          <a:p>
            <a:fld id="{1CEA4C0A-F46B-4429-96F8-1DBC366B4BCB}" type="datetime1">
              <a:rPr lang="en-US" smtClean="0"/>
              <a:t>8/16/2023</a:t>
            </a:fld>
            <a:endParaRPr lang="en-US"/>
          </a:p>
        </p:txBody>
      </p:sp>
      <p:sp>
        <p:nvSpPr>
          <p:cNvPr id="5" name="Footer Placeholder 4">
            <a:extLst>
              <a:ext uri="{FF2B5EF4-FFF2-40B4-BE49-F238E27FC236}">
                <a16:creationId xmlns:a16="http://schemas.microsoft.com/office/drawing/2014/main" id="{840B230C-A925-47FC-A1E7-FECDBB376C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124BC2-36E8-4CB3-ACF5-186FBB827483}"/>
              </a:ext>
            </a:extLst>
          </p:cNvPr>
          <p:cNvSpPr>
            <a:spLocks noGrp="1"/>
          </p:cNvSpPr>
          <p:nvPr>
            <p:ph type="sldNum" sz="quarter" idx="12"/>
          </p:nvPr>
        </p:nvSpPr>
        <p:spPr/>
        <p:txBody>
          <a:bodyPr/>
          <a:lstStyle/>
          <a:p>
            <a:fld id="{6B968A9A-1F71-4E08-B60C-F540437C7D59}" type="slidenum">
              <a:rPr lang="en-US" smtClean="0"/>
              <a:t>‹#›</a:t>
            </a:fld>
            <a:endParaRPr lang="en-US"/>
          </a:p>
        </p:txBody>
      </p:sp>
    </p:spTree>
    <p:extLst>
      <p:ext uri="{BB962C8B-B14F-4D97-AF65-F5344CB8AC3E}">
        <p14:creationId xmlns:p14="http://schemas.microsoft.com/office/powerpoint/2010/main" val="4071240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5D05E-9CD9-4C60-8AF9-9F6B9E1DFC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EFDB10-A2DD-4F42-8688-2970B6F004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824E8C-DCDE-422C-9E80-C071EFFAE04E}"/>
              </a:ext>
            </a:extLst>
          </p:cNvPr>
          <p:cNvSpPr>
            <a:spLocks noGrp="1"/>
          </p:cNvSpPr>
          <p:nvPr>
            <p:ph type="dt" sz="half" idx="10"/>
          </p:nvPr>
        </p:nvSpPr>
        <p:spPr/>
        <p:txBody>
          <a:bodyPr/>
          <a:lstStyle/>
          <a:p>
            <a:fld id="{91829E63-045E-4355-8A26-93F7C8B8CF89}" type="datetime1">
              <a:rPr lang="en-US" smtClean="0"/>
              <a:t>8/16/2023</a:t>
            </a:fld>
            <a:endParaRPr lang="en-US"/>
          </a:p>
        </p:txBody>
      </p:sp>
      <p:sp>
        <p:nvSpPr>
          <p:cNvPr id="5" name="Footer Placeholder 4">
            <a:extLst>
              <a:ext uri="{FF2B5EF4-FFF2-40B4-BE49-F238E27FC236}">
                <a16:creationId xmlns:a16="http://schemas.microsoft.com/office/drawing/2014/main" id="{4B2DBB8F-A617-46FE-A5F5-F6BC003156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6559D9-F84D-4522-BCC7-B2F7DF8091B2}"/>
              </a:ext>
            </a:extLst>
          </p:cNvPr>
          <p:cNvSpPr>
            <a:spLocks noGrp="1"/>
          </p:cNvSpPr>
          <p:nvPr>
            <p:ph type="sldNum" sz="quarter" idx="12"/>
          </p:nvPr>
        </p:nvSpPr>
        <p:spPr/>
        <p:txBody>
          <a:bodyPr/>
          <a:lstStyle/>
          <a:p>
            <a:fld id="{6B968A9A-1F71-4E08-B60C-F540437C7D59}" type="slidenum">
              <a:rPr lang="en-US" smtClean="0"/>
              <a:t>‹#›</a:t>
            </a:fld>
            <a:endParaRPr lang="en-US"/>
          </a:p>
        </p:txBody>
      </p:sp>
    </p:spTree>
    <p:extLst>
      <p:ext uri="{BB962C8B-B14F-4D97-AF65-F5344CB8AC3E}">
        <p14:creationId xmlns:p14="http://schemas.microsoft.com/office/powerpoint/2010/main" val="446212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63884F-14FB-4962-B871-5923306DC54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169AD9-290D-4E75-99A0-71B316AC71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68EC63-D512-4E76-8D9A-7AE2B496E2EB}"/>
              </a:ext>
            </a:extLst>
          </p:cNvPr>
          <p:cNvSpPr>
            <a:spLocks noGrp="1"/>
          </p:cNvSpPr>
          <p:nvPr>
            <p:ph type="dt" sz="half" idx="10"/>
          </p:nvPr>
        </p:nvSpPr>
        <p:spPr/>
        <p:txBody>
          <a:bodyPr/>
          <a:lstStyle/>
          <a:p>
            <a:fld id="{35B92B10-CBF7-479A-BF76-D6DE095362C3}" type="datetime1">
              <a:rPr lang="en-US" smtClean="0"/>
              <a:t>8/16/2023</a:t>
            </a:fld>
            <a:endParaRPr lang="en-US"/>
          </a:p>
        </p:txBody>
      </p:sp>
      <p:sp>
        <p:nvSpPr>
          <p:cNvPr id="5" name="Footer Placeholder 4">
            <a:extLst>
              <a:ext uri="{FF2B5EF4-FFF2-40B4-BE49-F238E27FC236}">
                <a16:creationId xmlns:a16="http://schemas.microsoft.com/office/drawing/2014/main" id="{58ACF697-D048-4559-BDC5-89256C9DD6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A3C2CA-8119-4787-909F-32E52DFEE308}"/>
              </a:ext>
            </a:extLst>
          </p:cNvPr>
          <p:cNvSpPr>
            <a:spLocks noGrp="1"/>
          </p:cNvSpPr>
          <p:nvPr>
            <p:ph type="sldNum" sz="quarter" idx="12"/>
          </p:nvPr>
        </p:nvSpPr>
        <p:spPr/>
        <p:txBody>
          <a:bodyPr/>
          <a:lstStyle/>
          <a:p>
            <a:fld id="{6B968A9A-1F71-4E08-B60C-F540437C7D59}" type="slidenum">
              <a:rPr lang="en-US" smtClean="0"/>
              <a:t>‹#›</a:t>
            </a:fld>
            <a:endParaRPr lang="en-US"/>
          </a:p>
        </p:txBody>
      </p:sp>
    </p:spTree>
    <p:extLst>
      <p:ext uri="{BB962C8B-B14F-4D97-AF65-F5344CB8AC3E}">
        <p14:creationId xmlns:p14="http://schemas.microsoft.com/office/powerpoint/2010/main" val="21819397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A286F33-0175-7943-A1F7-17027CCDE2FC}"/>
              </a:ext>
            </a:extLst>
          </p:cNvPr>
          <p:cNvPicPr>
            <a:picLocks noChangeAspect="1"/>
          </p:cNvPicPr>
          <p:nvPr userDrawn="1"/>
        </p:nvPicPr>
        <p:blipFill>
          <a:blip r:embed="rId2"/>
          <a:stretch>
            <a:fillRect/>
          </a:stretch>
        </p:blipFill>
        <p:spPr>
          <a:xfrm>
            <a:off x="0" y="0"/>
            <a:ext cx="12192000" cy="6860680"/>
          </a:xfrm>
          <a:prstGeom prst="rect">
            <a:avLst/>
          </a:prstGeom>
        </p:spPr>
      </p:pic>
      <p:pic>
        <p:nvPicPr>
          <p:cNvPr id="9" name="Picture 8"/>
          <p:cNvPicPr>
            <a:picLocks noChangeAspect="1"/>
          </p:cNvPicPr>
          <p:nvPr userDrawn="1"/>
        </p:nvPicPr>
        <p:blipFill>
          <a:blip r:embed="rId3"/>
          <a:stretch>
            <a:fillRect/>
          </a:stretch>
        </p:blipFill>
        <p:spPr>
          <a:xfrm>
            <a:off x="612106" y="4019396"/>
            <a:ext cx="254000" cy="63500"/>
          </a:xfrm>
          <a:prstGeom prst="rect">
            <a:avLst/>
          </a:prstGeom>
        </p:spPr>
      </p:pic>
      <p:sp>
        <p:nvSpPr>
          <p:cNvPr id="7" name="Title 1">
            <a:extLst>
              <a:ext uri="{FF2B5EF4-FFF2-40B4-BE49-F238E27FC236}">
                <a16:creationId xmlns:a16="http://schemas.microsoft.com/office/drawing/2014/main" id="{47D7DBAB-576E-6642-99D5-C2BB4F5BEB74}"/>
              </a:ext>
            </a:extLst>
          </p:cNvPr>
          <p:cNvSpPr>
            <a:spLocks noGrp="1"/>
          </p:cNvSpPr>
          <p:nvPr>
            <p:ph type="ctrTitle" hasCustomPrompt="1"/>
          </p:nvPr>
        </p:nvSpPr>
        <p:spPr>
          <a:xfrm>
            <a:off x="279494" y="4205900"/>
            <a:ext cx="6088440" cy="1265888"/>
          </a:xfrm>
          <a:prstGeom prst="rect">
            <a:avLst/>
          </a:prstGeom>
        </p:spPr>
        <p:txBody>
          <a:bodyPr anchor="b"/>
          <a:lstStyle>
            <a:lvl1pPr algn="l">
              <a:defRPr sz="3300" b="1" baseline="0">
                <a:solidFill>
                  <a:schemeClr val="tx1"/>
                </a:solidFill>
                <a:latin typeface="HK Nova" pitchFamily="2" charset="77"/>
                <a:ea typeface="HK Nova" pitchFamily="2" charset="77"/>
                <a:cs typeface="Arial" charset="0"/>
              </a:defRPr>
            </a:lvl1pPr>
          </a:lstStyle>
          <a:p>
            <a:r>
              <a:rPr lang="en-US" dirty="0"/>
              <a:t>PRESENTATION ON PROPOSED LEGACY PROPERTY SOLUTIONS</a:t>
            </a:r>
          </a:p>
        </p:txBody>
      </p:sp>
    </p:spTree>
    <p:extLst>
      <p:ext uri="{BB962C8B-B14F-4D97-AF65-F5344CB8AC3E}">
        <p14:creationId xmlns:p14="http://schemas.microsoft.com/office/powerpoint/2010/main" val="18081820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Text Placeholder 3"/>
          <p:cNvSpPr>
            <a:spLocks noGrp="1"/>
          </p:cNvSpPr>
          <p:nvPr>
            <p:ph type="body" sz="half" idx="13" hasCustomPrompt="1"/>
          </p:nvPr>
        </p:nvSpPr>
        <p:spPr>
          <a:xfrm>
            <a:off x="512884" y="1534806"/>
            <a:ext cx="4604548" cy="397042"/>
          </a:xfrm>
          <a:prstGeom prst="rect">
            <a:avLst/>
          </a:prstGeom>
        </p:spPr>
        <p:txBody>
          <a:bodyPr>
            <a:noAutofit/>
          </a:bodyPr>
          <a:lstStyle>
            <a:lvl1pPr marL="0" indent="0">
              <a:buNone/>
              <a:defRPr sz="3300" b="1" i="0">
                <a:solidFill>
                  <a:schemeClr val="tx1"/>
                </a:solidFill>
                <a:latin typeface="HK Nova" pitchFamily="2" charset="77"/>
                <a:ea typeface="HK Nova" pitchFamily="2" charset="77"/>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TABLE OF CONTENT</a:t>
            </a:r>
          </a:p>
        </p:txBody>
      </p:sp>
      <p:sp>
        <p:nvSpPr>
          <p:cNvPr id="15" name="Text Placeholder 3"/>
          <p:cNvSpPr>
            <a:spLocks noGrp="1"/>
          </p:cNvSpPr>
          <p:nvPr>
            <p:ph type="body" sz="half" idx="14" hasCustomPrompt="1"/>
          </p:nvPr>
        </p:nvSpPr>
        <p:spPr>
          <a:xfrm>
            <a:off x="512884" y="2248865"/>
            <a:ext cx="9651842" cy="3602196"/>
          </a:xfrm>
          <a:prstGeom prst="rect">
            <a:avLst/>
          </a:prstGeom>
        </p:spPr>
        <p:txBody>
          <a:bodyPr>
            <a:normAutofit/>
          </a:bodyPr>
          <a:lstStyle>
            <a:lvl1pPr marL="342900" indent="-342900" algn="l">
              <a:buFont typeface="+mj-lt"/>
              <a:buAutoNum type="arabicPeriod"/>
              <a:defRPr sz="1800" b="0" i="0">
                <a:solidFill>
                  <a:srgbClr val="403B33"/>
                </a:solidFill>
                <a:latin typeface="Verdana" panose="020B0604030504040204" pitchFamily="34" charset="0"/>
                <a:ea typeface="Verdana" panose="020B0604030504040204" pitchFamily="34"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ZA" sz="1400" dirty="0"/>
              <a:t>PURPOSE OF THE PRESENTATION </a:t>
            </a:r>
          </a:p>
          <a:p>
            <a:r>
              <a:rPr lang="en-ZA" sz="1400" dirty="0"/>
              <a:t>HISTORICAL OVERVIEW</a:t>
            </a:r>
          </a:p>
          <a:p>
            <a:r>
              <a:rPr lang="en-ZA" sz="1400" dirty="0"/>
              <a:t>NWHC FUTURE STRATEGIC FOCUS</a:t>
            </a:r>
          </a:p>
          <a:p>
            <a:r>
              <a:rPr lang="en-GB" sz="1400" dirty="0"/>
              <a:t>PROPOSED SOLUTIONS TO LEGACY PROPERTIES</a:t>
            </a:r>
          </a:p>
          <a:p>
            <a:r>
              <a:rPr lang="en-GB" sz="1400" dirty="0"/>
              <a:t>STATUS OF NWHC FARMS IN TSHWANE</a:t>
            </a:r>
          </a:p>
          <a:p>
            <a:r>
              <a:rPr lang="en-ZA" sz="1400" dirty="0"/>
              <a:t>PROGRAM AND POLICY IMPERATIVES</a:t>
            </a:r>
          </a:p>
          <a:p>
            <a:r>
              <a:rPr lang="en-ZA" sz="1400" dirty="0"/>
              <a:t>FURTHER WORK TO BE DONE</a:t>
            </a:r>
          </a:p>
        </p:txBody>
      </p:sp>
      <p:pic>
        <p:nvPicPr>
          <p:cNvPr id="2" name="Picture 1">
            <a:extLst>
              <a:ext uri="{FF2B5EF4-FFF2-40B4-BE49-F238E27FC236}">
                <a16:creationId xmlns:a16="http://schemas.microsoft.com/office/drawing/2014/main" id="{163B120B-0AF9-9B4D-AA85-CAEE5228E8AE}"/>
              </a:ext>
            </a:extLst>
          </p:cNvPr>
          <p:cNvPicPr>
            <a:picLocks noChangeAspect="1"/>
          </p:cNvPicPr>
          <p:nvPr userDrawn="1"/>
        </p:nvPicPr>
        <p:blipFill>
          <a:blip r:embed="rId2"/>
          <a:stretch>
            <a:fillRect/>
          </a:stretch>
        </p:blipFill>
        <p:spPr>
          <a:xfrm>
            <a:off x="383522" y="4980"/>
            <a:ext cx="1552521" cy="1377236"/>
          </a:xfrm>
          <a:prstGeom prst="rect">
            <a:avLst/>
          </a:prstGeom>
        </p:spPr>
      </p:pic>
    </p:spTree>
    <p:extLst>
      <p:ext uri="{BB962C8B-B14F-4D97-AF65-F5344CB8AC3E}">
        <p14:creationId xmlns:p14="http://schemas.microsoft.com/office/powerpoint/2010/main" val="28019435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5" name="Text Placeholder 3"/>
          <p:cNvSpPr>
            <a:spLocks noGrp="1"/>
          </p:cNvSpPr>
          <p:nvPr>
            <p:ph type="body" sz="half" idx="13" hasCustomPrompt="1"/>
          </p:nvPr>
        </p:nvSpPr>
        <p:spPr>
          <a:xfrm>
            <a:off x="546177" y="1252843"/>
            <a:ext cx="11099646" cy="4169761"/>
          </a:xfrm>
          <a:prstGeom prst="rect">
            <a:avLst/>
          </a:prstGeom>
        </p:spPr>
        <p:txBody>
          <a:bodyPr>
            <a:normAutofit/>
          </a:bodyPr>
          <a:lstStyle>
            <a:lvl1pPr marL="0" indent="0">
              <a:buNone/>
              <a:defRPr sz="1400">
                <a:solidFill>
                  <a:srgbClr val="403B33"/>
                </a:solidFill>
                <a:latin typeface="Verdana" panose="020B0604030504040204" pitchFamily="34" charset="0"/>
                <a:ea typeface="Verdana" panose="020B0604030504040204" pitchFamily="34"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ZA" sz="1200" b="1" i="0" u="none" strike="noStrike" kern="1200" cap="none" spc="0" normalizeH="0" baseline="0" noProof="0" dirty="0">
                <a:ln>
                  <a:noFill/>
                </a:ln>
                <a:solidFill>
                  <a:prstClr val="black"/>
                </a:solidFill>
                <a:effectLst/>
                <a:uLnTx/>
                <a:uFillTx/>
                <a:latin typeface="Calibri" panose="020F0502020204030204"/>
                <a:ea typeface="+mn-ea"/>
                <a:cs typeface="+mn-cs"/>
              </a:rPr>
              <a:t>In an effort to resolve long outstanding issues of NWHC Legacy properties, the presentation seek</a:t>
            </a:r>
            <a:r>
              <a:rPr lang="en-ZA" sz="1200" b="1" dirty="0">
                <a:solidFill>
                  <a:prstClr val="black"/>
                </a:solidFill>
                <a:latin typeface="Calibri" panose="020F0502020204030204"/>
              </a:rPr>
              <a:t>s </a:t>
            </a:r>
            <a:r>
              <a:rPr kumimoji="0" lang="en-ZA" sz="1200" b="1" i="0" u="none" strike="noStrike" kern="1200" cap="none" spc="0" normalizeH="0" baseline="0" noProof="0" dirty="0">
                <a:ln>
                  <a:noFill/>
                </a:ln>
                <a:solidFill>
                  <a:prstClr val="black"/>
                </a:solidFill>
                <a:effectLst/>
                <a:uLnTx/>
                <a:uFillTx/>
                <a:latin typeface="Calibri" panose="020F0502020204030204"/>
                <a:ea typeface="+mn-ea"/>
                <a:cs typeface="+mn-cs"/>
              </a:rPr>
              <a:t>to:</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ZA" sz="1200" b="0" i="0" u="none" strike="noStrike" kern="1200" cap="none" spc="0" normalizeH="0" baseline="0" noProof="0" dirty="0">
                <a:ln>
                  <a:noFill/>
                </a:ln>
                <a:solidFill>
                  <a:prstClr val="black"/>
                </a:solidFill>
                <a:effectLst/>
                <a:uLnTx/>
                <a:uFillTx/>
                <a:latin typeface="Calibri" panose="020F0502020204030204"/>
                <a:ea typeface="+mn-ea"/>
                <a:cs typeface="+mn-cs"/>
              </a:rPr>
              <a:t>Highlight </a:t>
            </a:r>
            <a:r>
              <a:rPr lang="en-ZA" sz="1200" dirty="0">
                <a:solidFill>
                  <a:prstClr val="black"/>
                </a:solidFill>
                <a:latin typeface="Calibri" panose="020F0502020204030204"/>
              </a:rPr>
              <a:t>hi</a:t>
            </a:r>
            <a:r>
              <a:rPr kumimoji="0" lang="en-ZA" sz="1200" b="0" i="0" u="none" strike="noStrike" kern="1200" cap="none" spc="0" normalizeH="0" baseline="0" noProof="0" dirty="0" err="1">
                <a:ln>
                  <a:noFill/>
                </a:ln>
                <a:solidFill>
                  <a:prstClr val="black"/>
                </a:solidFill>
                <a:effectLst/>
                <a:uLnTx/>
                <a:uFillTx/>
                <a:latin typeface="Calibri" panose="020F0502020204030204"/>
                <a:ea typeface="+mn-ea"/>
                <a:cs typeface="+mn-cs"/>
              </a:rPr>
              <a:t>storical</a:t>
            </a:r>
            <a:r>
              <a:rPr kumimoji="0" lang="en-ZA" sz="1200" b="0" i="0" u="none" strike="noStrike" kern="1200" cap="none" spc="0" normalizeH="0" baseline="0" noProof="0" dirty="0">
                <a:ln>
                  <a:noFill/>
                </a:ln>
                <a:solidFill>
                  <a:prstClr val="black"/>
                </a:solidFill>
                <a:effectLst/>
                <a:uLnTx/>
                <a:uFillTx/>
                <a:latin typeface="Calibri" panose="020F0502020204030204"/>
                <a:ea typeface="+mn-ea"/>
                <a:cs typeface="+mn-cs"/>
              </a:rPr>
              <a:t> background to Legacy properties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ZA" sz="1200" dirty="0">
                <a:solidFill>
                  <a:prstClr val="black"/>
                </a:solidFill>
                <a:latin typeface="Calibri" panose="020F0502020204030204"/>
              </a:rPr>
              <a:t>Reflect on NWHC future Strategic Focus</a:t>
            </a:r>
            <a:endParaRPr kumimoji="0" lang="en-ZA"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ZA" sz="1200" dirty="0">
                <a:solidFill>
                  <a:prstClr val="black"/>
                </a:solidFill>
                <a:latin typeface="Calibri" panose="020F0502020204030204"/>
              </a:rPr>
              <a:t>Categorization and quantification of properties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ZA" sz="1200" b="0" i="0" u="none" strike="noStrike" kern="1200" cap="none" spc="0" normalizeH="0" baseline="0" noProof="0" dirty="0">
                <a:ln>
                  <a:noFill/>
                </a:ln>
                <a:solidFill>
                  <a:prstClr val="black"/>
                </a:solidFill>
                <a:effectLst/>
                <a:uLnTx/>
                <a:uFillTx/>
                <a:latin typeface="Calibri" panose="020F0502020204030204"/>
                <a:ea typeface="+mn-ea"/>
                <a:cs typeface="+mn-cs"/>
              </a:rPr>
              <a:t>Provide proposed solutions per property category</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ZA" sz="1200" dirty="0">
                <a:solidFill>
                  <a:prstClr val="black"/>
                </a:solidFill>
                <a:latin typeface="Calibri" panose="020F0502020204030204"/>
              </a:rPr>
              <a:t>Provide financial implications per proposed solution</a:t>
            </a:r>
            <a:endParaRPr kumimoji="0" lang="en-ZA"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ZA" sz="1200" dirty="0">
                <a:solidFill>
                  <a:prstClr val="black"/>
                </a:solidFill>
                <a:latin typeface="Calibri" panose="020F0502020204030204"/>
              </a:rPr>
              <a:t>Proposed programs and policy imperatives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ZA" sz="1200" dirty="0">
                <a:solidFill>
                  <a:prstClr val="black"/>
                </a:solidFill>
                <a:latin typeface="Calibri" panose="020F0502020204030204"/>
              </a:rPr>
              <a:t>Highlight of further work on beneficiary details</a:t>
            </a:r>
          </a:p>
        </p:txBody>
      </p:sp>
      <p:sp>
        <p:nvSpPr>
          <p:cNvPr id="19" name="TextBox 18">
            <a:extLst>
              <a:ext uri="{FF2B5EF4-FFF2-40B4-BE49-F238E27FC236}">
                <a16:creationId xmlns:a16="http://schemas.microsoft.com/office/drawing/2014/main" id="{85E52D84-8FFA-CB40-9BC9-5AAF2F7F5C55}"/>
              </a:ext>
            </a:extLst>
          </p:cNvPr>
          <p:cNvSpPr txBox="1"/>
          <p:nvPr userDrawn="1"/>
        </p:nvSpPr>
        <p:spPr>
          <a:xfrm>
            <a:off x="9044019" y="6442205"/>
            <a:ext cx="424440" cy="246221"/>
          </a:xfrm>
          <a:prstGeom prst="rect">
            <a:avLst/>
          </a:prstGeom>
          <a:noFill/>
        </p:spPr>
        <p:txBody>
          <a:bodyPr wrap="square" rtlCol="0">
            <a:spAutoFit/>
          </a:bodyPr>
          <a:lstStyle/>
          <a:p>
            <a:pPr marL="0" marR="0" indent="0" algn="r" defTabSz="742950" rtl="0" eaLnBrk="1" fontAlgn="auto" latinLnBrk="0" hangingPunct="1">
              <a:lnSpc>
                <a:spcPct val="100000"/>
              </a:lnSpc>
              <a:spcBef>
                <a:spcPts val="0"/>
              </a:spcBef>
              <a:spcAft>
                <a:spcPts val="0"/>
              </a:spcAft>
              <a:buClrTx/>
              <a:buSzTx/>
              <a:buFontTx/>
              <a:buNone/>
              <a:tabLst/>
              <a:defRPr/>
            </a:pPr>
            <a:fld id="{8DDBD872-0897-0246-8929-0A7B577D574C}" type="slidenum">
              <a:rPr lang="en-US" sz="1000" b="1" smtClean="0">
                <a:solidFill>
                  <a:srgbClr val="EB6324"/>
                </a:solidFill>
                <a:latin typeface="Arial" charset="0"/>
                <a:ea typeface="Arial" charset="0"/>
                <a:cs typeface="Arial" charset="0"/>
              </a:rPr>
              <a:pPr marL="0" marR="0" indent="0" algn="r" defTabSz="742950" rtl="0" eaLnBrk="1" fontAlgn="auto" latinLnBrk="0" hangingPunct="1">
                <a:lnSpc>
                  <a:spcPct val="100000"/>
                </a:lnSpc>
                <a:spcBef>
                  <a:spcPts val="0"/>
                </a:spcBef>
                <a:spcAft>
                  <a:spcPts val="0"/>
                </a:spcAft>
                <a:buClrTx/>
                <a:buSzTx/>
                <a:buFontTx/>
                <a:buNone/>
                <a:tabLst/>
                <a:defRPr/>
              </a:pPr>
              <a:t>‹#›</a:t>
            </a:fld>
            <a:endParaRPr lang="en-US" sz="1000" b="1" dirty="0">
              <a:solidFill>
                <a:srgbClr val="EB6324"/>
              </a:solidFill>
              <a:latin typeface="Arial" charset="0"/>
              <a:ea typeface="Arial" charset="0"/>
              <a:cs typeface="Arial" charset="0"/>
            </a:endParaRPr>
          </a:p>
        </p:txBody>
      </p:sp>
      <p:sp>
        <p:nvSpPr>
          <p:cNvPr id="16" name="Title 1">
            <a:extLst>
              <a:ext uri="{FF2B5EF4-FFF2-40B4-BE49-F238E27FC236}">
                <a16:creationId xmlns:a16="http://schemas.microsoft.com/office/drawing/2014/main" id="{5C1C64F4-E7FB-6A45-943D-284571F71CBC}"/>
              </a:ext>
            </a:extLst>
          </p:cNvPr>
          <p:cNvSpPr>
            <a:spLocks noGrp="1"/>
          </p:cNvSpPr>
          <p:nvPr>
            <p:ph type="title" hasCustomPrompt="1"/>
          </p:nvPr>
        </p:nvSpPr>
        <p:spPr>
          <a:xfrm>
            <a:off x="1222813" y="390420"/>
            <a:ext cx="10515600" cy="543854"/>
          </a:xfrm>
          <a:prstGeom prst="rect">
            <a:avLst/>
          </a:prstGeom>
        </p:spPr>
        <p:txBody>
          <a:bodyPr>
            <a:normAutofit/>
          </a:bodyPr>
          <a:lstStyle>
            <a:lvl1pPr>
              <a:defRPr sz="3300" b="1">
                <a:solidFill>
                  <a:schemeClr val="tx1"/>
                </a:solidFill>
                <a:latin typeface="HK Nova" pitchFamily="2" charset="77"/>
                <a:ea typeface="HK Nova" pitchFamily="2" charset="77"/>
                <a:cs typeface="Arial"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ZA" sz="3600" b="1" i="0" u="none" strike="noStrike" kern="1200" cap="none" spc="0" normalizeH="0" baseline="0" noProof="0" dirty="0">
                <a:ln>
                  <a:noFill/>
                </a:ln>
                <a:solidFill>
                  <a:prstClr val="black"/>
                </a:solidFill>
                <a:effectLst/>
                <a:uLnTx/>
                <a:uFillTx/>
                <a:latin typeface="Calibri" panose="020F0502020204030204"/>
                <a:ea typeface="+mn-ea"/>
                <a:cs typeface="+mn-cs"/>
              </a:rPr>
              <a:t>PURPOSE OF THE PRESENTATION </a:t>
            </a:r>
          </a:p>
        </p:txBody>
      </p:sp>
      <p:pic>
        <p:nvPicPr>
          <p:cNvPr id="20" name="Picture 19">
            <a:extLst>
              <a:ext uri="{FF2B5EF4-FFF2-40B4-BE49-F238E27FC236}">
                <a16:creationId xmlns:a16="http://schemas.microsoft.com/office/drawing/2014/main" id="{B47FD9C4-7791-454A-8D90-5AB6E980EFC7}"/>
              </a:ext>
            </a:extLst>
          </p:cNvPr>
          <p:cNvPicPr>
            <a:picLocks noChangeAspect="1"/>
          </p:cNvPicPr>
          <p:nvPr userDrawn="1"/>
        </p:nvPicPr>
        <p:blipFill>
          <a:blip r:embed="rId2"/>
          <a:stretch>
            <a:fillRect/>
          </a:stretch>
        </p:blipFill>
        <p:spPr>
          <a:xfrm>
            <a:off x="419475" y="329613"/>
            <a:ext cx="681618" cy="604661"/>
          </a:xfrm>
          <a:prstGeom prst="rect">
            <a:avLst/>
          </a:prstGeom>
        </p:spPr>
      </p:pic>
    </p:spTree>
    <p:extLst>
      <p:ext uri="{BB962C8B-B14F-4D97-AF65-F5344CB8AC3E}">
        <p14:creationId xmlns:p14="http://schemas.microsoft.com/office/powerpoint/2010/main" val="10130241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5" name="Text Placeholder 3"/>
          <p:cNvSpPr>
            <a:spLocks noGrp="1"/>
          </p:cNvSpPr>
          <p:nvPr>
            <p:ph type="body" sz="half" idx="13" hasCustomPrompt="1"/>
          </p:nvPr>
        </p:nvSpPr>
        <p:spPr>
          <a:xfrm>
            <a:off x="546177" y="1252843"/>
            <a:ext cx="11099646" cy="4169761"/>
          </a:xfrm>
          <a:prstGeom prst="rect">
            <a:avLst/>
          </a:prstGeom>
        </p:spPr>
        <p:txBody>
          <a:bodyPr>
            <a:normAutofit/>
          </a:bodyPr>
          <a:lstStyle>
            <a:lvl1pPr marL="171450" indent="-171450">
              <a:buFont typeface="Arial" panose="020B0604020202020204" pitchFamily="34" charset="0"/>
              <a:buChar char="•"/>
              <a:defRPr sz="1200">
                <a:solidFill>
                  <a:srgbClr val="403B33"/>
                </a:solidFill>
                <a:latin typeface="Verdana" panose="020B0604030504040204" pitchFamily="34" charset="0"/>
                <a:ea typeface="Verdana" panose="020B0604030504040204" pitchFamily="34"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ZA" sz="1200" dirty="0"/>
              <a:t>Bophuthatswana Housing Corporation (BHC) established in terms of Act 24 of 1982 as amended</a:t>
            </a:r>
          </a:p>
          <a:p>
            <a:r>
              <a:rPr lang="en-ZA" sz="1200" dirty="0"/>
              <a:t>Mandate: provision of low income housing and accommodation in the homeland</a:t>
            </a:r>
          </a:p>
          <a:p>
            <a:r>
              <a:rPr lang="en-ZA" sz="1200" dirty="0"/>
              <a:t>NWHC Amendment Act no 9 of 1994, largely a renaming process – contents remained the same</a:t>
            </a:r>
          </a:p>
          <a:p>
            <a:r>
              <a:rPr lang="en-ZA" sz="1200" dirty="0"/>
              <a:t>Existence of archaic and outdated Act, not in sync with the Constitution and current laws</a:t>
            </a:r>
          </a:p>
          <a:p>
            <a:r>
              <a:rPr lang="en-ZA" sz="1200" dirty="0"/>
              <a:t>NWHC owns a multiplicity of properties which are inadequately managed and controlled</a:t>
            </a:r>
          </a:p>
          <a:p>
            <a:r>
              <a:rPr lang="en-ZA" sz="1200" dirty="0"/>
              <a:t>Disputed individual and corporate ownership of properties</a:t>
            </a:r>
          </a:p>
          <a:p>
            <a:r>
              <a:rPr lang="en-ZA" sz="1200" dirty="0"/>
              <a:t>Most of the current occupants are second and third generation occupants</a:t>
            </a:r>
          </a:p>
        </p:txBody>
      </p:sp>
      <p:sp>
        <p:nvSpPr>
          <p:cNvPr id="19" name="TextBox 18">
            <a:extLst>
              <a:ext uri="{FF2B5EF4-FFF2-40B4-BE49-F238E27FC236}">
                <a16:creationId xmlns:a16="http://schemas.microsoft.com/office/drawing/2014/main" id="{85E52D84-8FFA-CB40-9BC9-5AAF2F7F5C55}"/>
              </a:ext>
            </a:extLst>
          </p:cNvPr>
          <p:cNvSpPr txBox="1"/>
          <p:nvPr userDrawn="1"/>
        </p:nvSpPr>
        <p:spPr>
          <a:xfrm>
            <a:off x="9044019" y="6442205"/>
            <a:ext cx="424440" cy="246221"/>
          </a:xfrm>
          <a:prstGeom prst="rect">
            <a:avLst/>
          </a:prstGeom>
          <a:noFill/>
        </p:spPr>
        <p:txBody>
          <a:bodyPr wrap="square" rtlCol="0">
            <a:spAutoFit/>
          </a:bodyPr>
          <a:lstStyle/>
          <a:p>
            <a:pPr marL="0" marR="0" indent="0" algn="r" defTabSz="742950" rtl="0" eaLnBrk="1" fontAlgn="auto" latinLnBrk="0" hangingPunct="1">
              <a:lnSpc>
                <a:spcPct val="100000"/>
              </a:lnSpc>
              <a:spcBef>
                <a:spcPts val="0"/>
              </a:spcBef>
              <a:spcAft>
                <a:spcPts val="0"/>
              </a:spcAft>
              <a:buClrTx/>
              <a:buSzTx/>
              <a:buFontTx/>
              <a:buNone/>
              <a:tabLst/>
              <a:defRPr/>
            </a:pPr>
            <a:fld id="{8DDBD872-0897-0246-8929-0A7B577D574C}" type="slidenum">
              <a:rPr lang="en-US" sz="1000" b="1" smtClean="0">
                <a:solidFill>
                  <a:srgbClr val="EB6324"/>
                </a:solidFill>
                <a:latin typeface="Arial" charset="0"/>
                <a:ea typeface="Arial" charset="0"/>
                <a:cs typeface="Arial" charset="0"/>
              </a:rPr>
              <a:pPr marL="0" marR="0" indent="0" algn="r" defTabSz="742950" rtl="0" eaLnBrk="1" fontAlgn="auto" latinLnBrk="0" hangingPunct="1">
                <a:lnSpc>
                  <a:spcPct val="100000"/>
                </a:lnSpc>
                <a:spcBef>
                  <a:spcPts val="0"/>
                </a:spcBef>
                <a:spcAft>
                  <a:spcPts val="0"/>
                </a:spcAft>
                <a:buClrTx/>
                <a:buSzTx/>
                <a:buFontTx/>
                <a:buNone/>
                <a:tabLst/>
                <a:defRPr/>
              </a:pPr>
              <a:t>‹#›</a:t>
            </a:fld>
            <a:endParaRPr lang="en-US" sz="1000" b="1" dirty="0">
              <a:solidFill>
                <a:srgbClr val="EB6324"/>
              </a:solidFill>
              <a:latin typeface="Arial" charset="0"/>
              <a:ea typeface="Arial" charset="0"/>
              <a:cs typeface="Arial" charset="0"/>
            </a:endParaRPr>
          </a:p>
        </p:txBody>
      </p:sp>
      <p:sp>
        <p:nvSpPr>
          <p:cNvPr id="16" name="Title 1">
            <a:extLst>
              <a:ext uri="{FF2B5EF4-FFF2-40B4-BE49-F238E27FC236}">
                <a16:creationId xmlns:a16="http://schemas.microsoft.com/office/drawing/2014/main" id="{5C1C64F4-E7FB-6A45-943D-284571F71CBC}"/>
              </a:ext>
            </a:extLst>
          </p:cNvPr>
          <p:cNvSpPr>
            <a:spLocks noGrp="1"/>
          </p:cNvSpPr>
          <p:nvPr>
            <p:ph type="title" hasCustomPrompt="1"/>
          </p:nvPr>
        </p:nvSpPr>
        <p:spPr>
          <a:xfrm>
            <a:off x="1222813" y="390420"/>
            <a:ext cx="10515600" cy="543854"/>
          </a:xfrm>
          <a:prstGeom prst="rect">
            <a:avLst/>
          </a:prstGeom>
        </p:spPr>
        <p:txBody>
          <a:bodyPr>
            <a:normAutofit/>
          </a:bodyPr>
          <a:lstStyle>
            <a:lvl1pPr>
              <a:defRPr sz="3300" b="1">
                <a:solidFill>
                  <a:schemeClr val="tx1"/>
                </a:solidFill>
                <a:latin typeface="HK Nova" pitchFamily="2" charset="77"/>
                <a:ea typeface="HK Nova" pitchFamily="2" charset="77"/>
                <a:cs typeface="Arial"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ZA" sz="4000" b="1" dirty="0"/>
              <a:t>HISTORICAL OVERVIEW</a:t>
            </a:r>
            <a:endParaRPr kumimoji="0" lang="en-ZA"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B47FD9C4-7791-454A-8D90-5AB6E980EFC7}"/>
              </a:ext>
            </a:extLst>
          </p:cNvPr>
          <p:cNvPicPr>
            <a:picLocks noChangeAspect="1"/>
          </p:cNvPicPr>
          <p:nvPr userDrawn="1"/>
        </p:nvPicPr>
        <p:blipFill>
          <a:blip r:embed="rId2"/>
          <a:stretch>
            <a:fillRect/>
          </a:stretch>
        </p:blipFill>
        <p:spPr>
          <a:xfrm>
            <a:off x="419475" y="329613"/>
            <a:ext cx="681618" cy="604661"/>
          </a:xfrm>
          <a:prstGeom prst="rect">
            <a:avLst/>
          </a:prstGeom>
        </p:spPr>
      </p:pic>
    </p:spTree>
    <p:extLst>
      <p:ext uri="{BB962C8B-B14F-4D97-AF65-F5344CB8AC3E}">
        <p14:creationId xmlns:p14="http://schemas.microsoft.com/office/powerpoint/2010/main" val="7904943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5" name="Text Placeholder 3"/>
          <p:cNvSpPr>
            <a:spLocks noGrp="1"/>
          </p:cNvSpPr>
          <p:nvPr>
            <p:ph type="body" sz="half" idx="13" hasCustomPrompt="1"/>
          </p:nvPr>
        </p:nvSpPr>
        <p:spPr>
          <a:xfrm>
            <a:off x="546177" y="1252843"/>
            <a:ext cx="11099646" cy="4169761"/>
          </a:xfrm>
          <a:prstGeom prst="rect">
            <a:avLst/>
          </a:prstGeom>
        </p:spPr>
        <p:txBody>
          <a:bodyPr>
            <a:normAutofit/>
          </a:bodyPr>
          <a:lstStyle>
            <a:lvl1pPr marL="342900" indent="-342900">
              <a:buFont typeface="Arial" panose="020B0604020202020204" pitchFamily="34" charset="0"/>
              <a:buChar char="•"/>
              <a:defRPr sz="2000">
                <a:solidFill>
                  <a:srgbClr val="403B33"/>
                </a:solidFill>
                <a:latin typeface="Verdana" panose="020B0604030504040204" pitchFamily="34" charset="0"/>
                <a:ea typeface="Verdana" panose="020B0604030504040204" pitchFamily="34" charset="0"/>
                <a:cs typeface="Arial" charset="0"/>
              </a:defRPr>
            </a:lvl1pPr>
            <a:lvl2pPr marL="800100" indent="-342900">
              <a:buFont typeface="Wingdings" panose="05000000000000000000" pitchFamily="2" charset="2"/>
              <a:buChar char="Ø"/>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ZA" sz="2400" dirty="0"/>
              <a:t>Post 1994 brought in multiplicity of ownership/vesting of NWHC properties in different provinces, municipalities &amp; entities </a:t>
            </a:r>
          </a:p>
          <a:p>
            <a:r>
              <a:rPr lang="en-ZA" sz="2400" dirty="0"/>
              <a:t>The institution was closed and opened several times leading to:</a:t>
            </a:r>
          </a:p>
          <a:p>
            <a:pPr lvl="1"/>
            <a:r>
              <a:rPr lang="en-ZA" sz="2000" dirty="0"/>
              <a:t>Management vacuum</a:t>
            </a:r>
          </a:p>
          <a:p>
            <a:pPr lvl="1"/>
            <a:r>
              <a:rPr lang="en-ZA" sz="2000" dirty="0"/>
              <a:t>Loss of property to unscrupulous Estate agents &amp; Conveyancers</a:t>
            </a:r>
          </a:p>
          <a:p>
            <a:pPr lvl="1"/>
            <a:r>
              <a:rPr lang="en-ZA" sz="2000" dirty="0"/>
              <a:t>Multiple sales of same property to several individuals</a:t>
            </a:r>
          </a:p>
          <a:p>
            <a:pPr lvl="1"/>
            <a:r>
              <a:rPr lang="en-ZA" sz="2000" dirty="0"/>
              <a:t>NWHC properties being encumbered to restrict transfers</a:t>
            </a:r>
          </a:p>
          <a:p>
            <a:pPr lvl="1"/>
            <a:r>
              <a:rPr lang="en-ZA" sz="2000" dirty="0"/>
              <a:t>Lack of revenue generation</a:t>
            </a:r>
          </a:p>
          <a:p>
            <a:pPr lvl="1"/>
            <a:r>
              <a:rPr lang="en-ZA" sz="2000" dirty="0"/>
              <a:t>Existence of unreliable Asset Register</a:t>
            </a:r>
          </a:p>
          <a:p>
            <a:pPr lvl="1"/>
            <a:r>
              <a:rPr lang="en-ZA" sz="2000" dirty="0"/>
              <a:t>Negative AGSA findings</a:t>
            </a:r>
          </a:p>
        </p:txBody>
      </p:sp>
      <p:sp>
        <p:nvSpPr>
          <p:cNvPr id="19" name="TextBox 18">
            <a:extLst>
              <a:ext uri="{FF2B5EF4-FFF2-40B4-BE49-F238E27FC236}">
                <a16:creationId xmlns:a16="http://schemas.microsoft.com/office/drawing/2014/main" id="{85E52D84-8FFA-CB40-9BC9-5AAF2F7F5C55}"/>
              </a:ext>
            </a:extLst>
          </p:cNvPr>
          <p:cNvSpPr txBox="1"/>
          <p:nvPr userDrawn="1"/>
        </p:nvSpPr>
        <p:spPr>
          <a:xfrm>
            <a:off x="9044019" y="6442205"/>
            <a:ext cx="424440" cy="246221"/>
          </a:xfrm>
          <a:prstGeom prst="rect">
            <a:avLst/>
          </a:prstGeom>
          <a:noFill/>
        </p:spPr>
        <p:txBody>
          <a:bodyPr wrap="square" rtlCol="0">
            <a:spAutoFit/>
          </a:bodyPr>
          <a:lstStyle/>
          <a:p>
            <a:pPr marL="0" marR="0" indent="0" algn="r" defTabSz="742950" rtl="0" eaLnBrk="1" fontAlgn="auto" latinLnBrk="0" hangingPunct="1">
              <a:lnSpc>
                <a:spcPct val="100000"/>
              </a:lnSpc>
              <a:spcBef>
                <a:spcPts val="0"/>
              </a:spcBef>
              <a:spcAft>
                <a:spcPts val="0"/>
              </a:spcAft>
              <a:buClrTx/>
              <a:buSzTx/>
              <a:buFontTx/>
              <a:buNone/>
              <a:tabLst/>
              <a:defRPr/>
            </a:pPr>
            <a:fld id="{8DDBD872-0897-0246-8929-0A7B577D574C}" type="slidenum">
              <a:rPr lang="en-US" sz="1000" b="1" smtClean="0">
                <a:solidFill>
                  <a:srgbClr val="EB6324"/>
                </a:solidFill>
                <a:latin typeface="Arial" charset="0"/>
                <a:ea typeface="Arial" charset="0"/>
                <a:cs typeface="Arial" charset="0"/>
              </a:rPr>
              <a:pPr marL="0" marR="0" indent="0" algn="r" defTabSz="742950" rtl="0" eaLnBrk="1" fontAlgn="auto" latinLnBrk="0" hangingPunct="1">
                <a:lnSpc>
                  <a:spcPct val="100000"/>
                </a:lnSpc>
                <a:spcBef>
                  <a:spcPts val="0"/>
                </a:spcBef>
                <a:spcAft>
                  <a:spcPts val="0"/>
                </a:spcAft>
                <a:buClrTx/>
                <a:buSzTx/>
                <a:buFontTx/>
                <a:buNone/>
                <a:tabLst/>
                <a:defRPr/>
              </a:pPr>
              <a:t>‹#›</a:t>
            </a:fld>
            <a:endParaRPr lang="en-US" sz="1000" b="1" dirty="0">
              <a:solidFill>
                <a:srgbClr val="EB6324"/>
              </a:solidFill>
              <a:latin typeface="Arial" charset="0"/>
              <a:ea typeface="Arial" charset="0"/>
              <a:cs typeface="Arial" charset="0"/>
            </a:endParaRPr>
          </a:p>
        </p:txBody>
      </p:sp>
      <p:sp>
        <p:nvSpPr>
          <p:cNvPr id="16" name="Title 1">
            <a:extLst>
              <a:ext uri="{FF2B5EF4-FFF2-40B4-BE49-F238E27FC236}">
                <a16:creationId xmlns:a16="http://schemas.microsoft.com/office/drawing/2014/main" id="{5C1C64F4-E7FB-6A45-943D-284571F71CBC}"/>
              </a:ext>
            </a:extLst>
          </p:cNvPr>
          <p:cNvSpPr>
            <a:spLocks noGrp="1"/>
          </p:cNvSpPr>
          <p:nvPr>
            <p:ph type="title" hasCustomPrompt="1"/>
          </p:nvPr>
        </p:nvSpPr>
        <p:spPr>
          <a:xfrm>
            <a:off x="1222813" y="390420"/>
            <a:ext cx="10515600" cy="543854"/>
          </a:xfrm>
          <a:prstGeom prst="rect">
            <a:avLst/>
          </a:prstGeom>
        </p:spPr>
        <p:txBody>
          <a:bodyPr>
            <a:normAutofit/>
          </a:bodyPr>
          <a:lstStyle>
            <a:lvl1pPr>
              <a:defRPr sz="3300" b="1">
                <a:solidFill>
                  <a:schemeClr val="tx1"/>
                </a:solidFill>
                <a:latin typeface="HK Nova" pitchFamily="2" charset="77"/>
                <a:ea typeface="HK Nova" pitchFamily="2" charset="77"/>
                <a:cs typeface="Arial"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ZA" sz="4000" b="1" dirty="0"/>
              <a:t>HISTORICAL OVERVIEW </a:t>
            </a:r>
            <a:r>
              <a:rPr lang="en-ZA" sz="4000" b="1" dirty="0" err="1"/>
              <a:t>Cont</a:t>
            </a:r>
            <a:r>
              <a:rPr lang="en-ZA" sz="4000" dirty="0"/>
              <a:t>…</a:t>
            </a:r>
            <a:endParaRPr kumimoji="0" lang="en-ZA"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B47FD9C4-7791-454A-8D90-5AB6E980EFC7}"/>
              </a:ext>
            </a:extLst>
          </p:cNvPr>
          <p:cNvPicPr>
            <a:picLocks noChangeAspect="1"/>
          </p:cNvPicPr>
          <p:nvPr userDrawn="1"/>
        </p:nvPicPr>
        <p:blipFill>
          <a:blip r:embed="rId2"/>
          <a:stretch>
            <a:fillRect/>
          </a:stretch>
        </p:blipFill>
        <p:spPr>
          <a:xfrm>
            <a:off x="419475" y="329613"/>
            <a:ext cx="681618" cy="604661"/>
          </a:xfrm>
          <a:prstGeom prst="rect">
            <a:avLst/>
          </a:prstGeom>
        </p:spPr>
      </p:pic>
    </p:spTree>
    <p:extLst>
      <p:ext uri="{BB962C8B-B14F-4D97-AF65-F5344CB8AC3E}">
        <p14:creationId xmlns:p14="http://schemas.microsoft.com/office/powerpoint/2010/main" val="37776943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5" name="Text Placeholder 3"/>
          <p:cNvSpPr>
            <a:spLocks noGrp="1"/>
          </p:cNvSpPr>
          <p:nvPr>
            <p:ph type="body" sz="half" idx="13" hasCustomPrompt="1"/>
          </p:nvPr>
        </p:nvSpPr>
        <p:spPr>
          <a:xfrm>
            <a:off x="546177" y="1252843"/>
            <a:ext cx="11099646" cy="5275544"/>
          </a:xfrm>
          <a:prstGeom prst="rect">
            <a:avLst/>
          </a:prstGeom>
        </p:spPr>
        <p:txBody>
          <a:bodyPr>
            <a:normAutofit/>
          </a:bodyPr>
          <a:lstStyle>
            <a:lvl1pPr marL="457200" indent="-457200">
              <a:buFont typeface="Arial" panose="020B0604020202020204" pitchFamily="34" charset="0"/>
              <a:buChar char="•"/>
              <a:defRPr sz="1000">
                <a:solidFill>
                  <a:srgbClr val="403B33"/>
                </a:solidFill>
                <a:latin typeface="Verdana" panose="020B0604030504040204" pitchFamily="34" charset="0"/>
                <a:ea typeface="Verdana" panose="020B0604030504040204" pitchFamily="34" charset="0"/>
                <a:cs typeface="Arial" charset="0"/>
              </a:defRPr>
            </a:lvl1pPr>
            <a:lvl2pPr marL="457200" indent="0">
              <a:buNone/>
              <a:defRPr sz="10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ZA" sz="2600" dirty="0"/>
              <a:t>In addressing the lack of housing development in the Province since 1994, the Corporation seeks to:</a:t>
            </a:r>
          </a:p>
          <a:p>
            <a:r>
              <a:rPr lang="en-ZA" sz="2600" dirty="0"/>
              <a:t>Review the founding legislation to be aligned with Human Settlements objectives and all applicable legislative framework</a:t>
            </a:r>
          </a:p>
          <a:p>
            <a:r>
              <a:rPr lang="en-ZA" sz="2600" dirty="0"/>
              <a:t>New Legislation to strategically position NWHC to do programs that the Department does not do, e.g. FLISP, Social Housing Program</a:t>
            </a:r>
          </a:p>
          <a:p>
            <a:r>
              <a:rPr lang="en-ZA" sz="2600" dirty="0"/>
              <a:t>Currently NWHC is in process of applying for SHRA accreditation.</a:t>
            </a:r>
          </a:p>
          <a:p>
            <a:r>
              <a:rPr lang="en-ZA" sz="2600" dirty="0"/>
              <a:t>NWHC to embark on new developments including but not limited to:</a:t>
            </a:r>
          </a:p>
          <a:p>
            <a:pPr lvl="1">
              <a:buFont typeface="Wingdings" panose="05000000000000000000" pitchFamily="2" charset="2"/>
              <a:buChar char="Ø"/>
            </a:pPr>
            <a:r>
              <a:rPr lang="en-ZA" sz="2000" dirty="0"/>
              <a:t>Mixed Human Settlements</a:t>
            </a:r>
          </a:p>
          <a:p>
            <a:pPr lvl="1">
              <a:buFont typeface="Wingdings" panose="05000000000000000000" pitchFamily="2" charset="2"/>
              <a:buChar char="Ø"/>
            </a:pPr>
            <a:r>
              <a:rPr lang="en-ZA" sz="2000" dirty="0"/>
              <a:t>Social Housing</a:t>
            </a:r>
          </a:p>
          <a:p>
            <a:pPr lvl="1">
              <a:buFont typeface="Wingdings" panose="05000000000000000000" pitchFamily="2" charset="2"/>
              <a:buChar char="Ø"/>
            </a:pPr>
            <a:r>
              <a:rPr lang="en-ZA" sz="2000" dirty="0"/>
              <a:t>Students Accommodation</a:t>
            </a:r>
          </a:p>
        </p:txBody>
      </p:sp>
      <p:sp>
        <p:nvSpPr>
          <p:cNvPr id="19" name="TextBox 18">
            <a:extLst>
              <a:ext uri="{FF2B5EF4-FFF2-40B4-BE49-F238E27FC236}">
                <a16:creationId xmlns:a16="http://schemas.microsoft.com/office/drawing/2014/main" id="{85E52D84-8FFA-CB40-9BC9-5AAF2F7F5C55}"/>
              </a:ext>
            </a:extLst>
          </p:cNvPr>
          <p:cNvSpPr txBox="1"/>
          <p:nvPr userDrawn="1"/>
        </p:nvSpPr>
        <p:spPr>
          <a:xfrm>
            <a:off x="9044019" y="6442205"/>
            <a:ext cx="424440" cy="246221"/>
          </a:xfrm>
          <a:prstGeom prst="rect">
            <a:avLst/>
          </a:prstGeom>
          <a:noFill/>
        </p:spPr>
        <p:txBody>
          <a:bodyPr wrap="square" rtlCol="0">
            <a:spAutoFit/>
          </a:bodyPr>
          <a:lstStyle/>
          <a:p>
            <a:pPr marL="0" marR="0" indent="0" algn="r" defTabSz="742950" rtl="0" eaLnBrk="1" fontAlgn="auto" latinLnBrk="0" hangingPunct="1">
              <a:lnSpc>
                <a:spcPct val="100000"/>
              </a:lnSpc>
              <a:spcBef>
                <a:spcPts val="0"/>
              </a:spcBef>
              <a:spcAft>
                <a:spcPts val="0"/>
              </a:spcAft>
              <a:buClrTx/>
              <a:buSzTx/>
              <a:buFontTx/>
              <a:buNone/>
              <a:tabLst/>
              <a:defRPr/>
            </a:pPr>
            <a:fld id="{8DDBD872-0897-0246-8929-0A7B577D574C}" type="slidenum">
              <a:rPr lang="en-US" sz="1000" b="1" smtClean="0">
                <a:solidFill>
                  <a:srgbClr val="EB6324"/>
                </a:solidFill>
                <a:latin typeface="Arial" charset="0"/>
                <a:ea typeface="Arial" charset="0"/>
                <a:cs typeface="Arial" charset="0"/>
              </a:rPr>
              <a:pPr marL="0" marR="0" indent="0" algn="r" defTabSz="742950" rtl="0" eaLnBrk="1" fontAlgn="auto" latinLnBrk="0" hangingPunct="1">
                <a:lnSpc>
                  <a:spcPct val="100000"/>
                </a:lnSpc>
                <a:spcBef>
                  <a:spcPts val="0"/>
                </a:spcBef>
                <a:spcAft>
                  <a:spcPts val="0"/>
                </a:spcAft>
                <a:buClrTx/>
                <a:buSzTx/>
                <a:buFontTx/>
                <a:buNone/>
                <a:tabLst/>
                <a:defRPr/>
              </a:pPr>
              <a:t>‹#›</a:t>
            </a:fld>
            <a:endParaRPr lang="en-US" sz="1000" b="1" dirty="0">
              <a:solidFill>
                <a:srgbClr val="EB6324"/>
              </a:solidFill>
              <a:latin typeface="Arial" charset="0"/>
              <a:ea typeface="Arial" charset="0"/>
              <a:cs typeface="Arial" charset="0"/>
            </a:endParaRPr>
          </a:p>
        </p:txBody>
      </p:sp>
      <p:sp>
        <p:nvSpPr>
          <p:cNvPr id="16" name="Title 1">
            <a:extLst>
              <a:ext uri="{FF2B5EF4-FFF2-40B4-BE49-F238E27FC236}">
                <a16:creationId xmlns:a16="http://schemas.microsoft.com/office/drawing/2014/main" id="{5C1C64F4-E7FB-6A45-943D-284571F71CBC}"/>
              </a:ext>
            </a:extLst>
          </p:cNvPr>
          <p:cNvSpPr>
            <a:spLocks noGrp="1"/>
          </p:cNvSpPr>
          <p:nvPr>
            <p:ph type="title" hasCustomPrompt="1"/>
          </p:nvPr>
        </p:nvSpPr>
        <p:spPr>
          <a:xfrm>
            <a:off x="1222813" y="390420"/>
            <a:ext cx="10515600" cy="543854"/>
          </a:xfrm>
          <a:prstGeom prst="rect">
            <a:avLst/>
          </a:prstGeom>
        </p:spPr>
        <p:txBody>
          <a:bodyPr>
            <a:normAutofit/>
          </a:bodyPr>
          <a:lstStyle>
            <a:lvl1pPr>
              <a:defRPr sz="3300" b="1">
                <a:solidFill>
                  <a:schemeClr val="tx1"/>
                </a:solidFill>
                <a:latin typeface="HK Nova" pitchFamily="2" charset="77"/>
                <a:ea typeface="HK Nova" pitchFamily="2" charset="77"/>
                <a:cs typeface="Arial"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ZA" sz="4000" b="1" i="0" u="none" strike="noStrike" kern="1200" cap="none" spc="0" normalizeH="0" baseline="0" noProof="0" dirty="0">
                <a:ln>
                  <a:noFill/>
                </a:ln>
                <a:solidFill>
                  <a:prstClr val="black"/>
                </a:solidFill>
                <a:effectLst/>
                <a:uLnTx/>
                <a:uFillTx/>
                <a:latin typeface="Calibri"/>
                <a:ea typeface="+mn-ea"/>
                <a:cs typeface="+mn-cs"/>
              </a:rPr>
              <a:t>NWHC FUTURE STRATEGIC FOCUS</a:t>
            </a:r>
            <a:endParaRPr kumimoji="0" lang="en-ZA"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B47FD9C4-7791-454A-8D90-5AB6E980EFC7}"/>
              </a:ext>
            </a:extLst>
          </p:cNvPr>
          <p:cNvPicPr>
            <a:picLocks noChangeAspect="1"/>
          </p:cNvPicPr>
          <p:nvPr userDrawn="1"/>
        </p:nvPicPr>
        <p:blipFill>
          <a:blip r:embed="rId2"/>
          <a:stretch>
            <a:fillRect/>
          </a:stretch>
        </p:blipFill>
        <p:spPr>
          <a:xfrm>
            <a:off x="419475" y="329613"/>
            <a:ext cx="681618" cy="604661"/>
          </a:xfrm>
          <a:prstGeom prst="rect">
            <a:avLst/>
          </a:prstGeom>
        </p:spPr>
      </p:pic>
    </p:spTree>
    <p:extLst>
      <p:ext uri="{BB962C8B-B14F-4D97-AF65-F5344CB8AC3E}">
        <p14:creationId xmlns:p14="http://schemas.microsoft.com/office/powerpoint/2010/main" val="18697987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5" name="Text Placeholder 3"/>
          <p:cNvSpPr>
            <a:spLocks noGrp="1"/>
          </p:cNvSpPr>
          <p:nvPr>
            <p:ph type="body" sz="half" idx="13" hasCustomPrompt="1"/>
          </p:nvPr>
        </p:nvSpPr>
        <p:spPr>
          <a:xfrm>
            <a:off x="546177" y="1252843"/>
            <a:ext cx="11099646" cy="4914041"/>
          </a:xfrm>
          <a:prstGeom prst="rect">
            <a:avLst/>
          </a:prstGeom>
        </p:spPr>
        <p:txBody>
          <a:bodyPr>
            <a:normAutofit/>
          </a:bodyPr>
          <a:lstStyle>
            <a:lvl1pPr marL="342900" indent="-342900">
              <a:buFont typeface="Arial" panose="020B0604020202020204" pitchFamily="34" charset="0"/>
              <a:buChar char="•"/>
              <a:defRPr sz="2000">
                <a:solidFill>
                  <a:srgbClr val="403B33"/>
                </a:solidFill>
                <a:latin typeface="Verdana" panose="020B0604030504040204" pitchFamily="34" charset="0"/>
                <a:ea typeface="Verdana" panose="020B0604030504040204" pitchFamily="34"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ZA" sz="2400" dirty="0"/>
              <a:t>Based on verified information from Gauteng, provide a strategy on dealing with legacy properties, once approved replicate it in other Provinces</a:t>
            </a:r>
          </a:p>
          <a:p>
            <a:r>
              <a:rPr lang="en-ZA" sz="2400" dirty="0"/>
              <a:t>Do property verification in all remaining Provinces parallel to finalizing Gauteng Strategy</a:t>
            </a:r>
          </a:p>
          <a:p>
            <a:r>
              <a:rPr lang="en-ZA" sz="2400" dirty="0"/>
              <a:t>Deal conclusively with all legacy properties in order to address:</a:t>
            </a:r>
          </a:p>
          <a:p>
            <a:pPr lvl="1">
              <a:buFont typeface="Wingdings" panose="05000000000000000000" pitchFamily="2" charset="2"/>
              <a:buChar char="Ø"/>
            </a:pPr>
            <a:r>
              <a:rPr lang="en-ZA" sz="2000" dirty="0"/>
              <a:t>Recurring AGSA findings on cross border properties</a:t>
            </a:r>
          </a:p>
          <a:p>
            <a:pPr lvl="1">
              <a:buFont typeface="Wingdings" panose="05000000000000000000" pitchFamily="2" charset="2"/>
              <a:buChar char="Ø"/>
            </a:pPr>
            <a:r>
              <a:rPr lang="en-ZA" sz="2000" dirty="0"/>
              <a:t>Embark on rigorous income generation by converting own properties into financial value</a:t>
            </a:r>
          </a:p>
          <a:p>
            <a:pPr lvl="1">
              <a:buFont typeface="Wingdings" panose="05000000000000000000" pitchFamily="2" charset="2"/>
              <a:buChar char="Ø"/>
            </a:pPr>
            <a:r>
              <a:rPr lang="en-ZA" sz="2000" dirty="0"/>
              <a:t>Start with low lying fruits such as vacant land including farms in revenue generation</a:t>
            </a:r>
          </a:p>
          <a:p>
            <a:pPr lvl="1">
              <a:buFont typeface="Wingdings" panose="05000000000000000000" pitchFamily="2" charset="2"/>
              <a:buChar char="Ø"/>
            </a:pPr>
            <a:r>
              <a:rPr lang="en-ZA" sz="2000" dirty="0"/>
              <a:t>Utilise revenue generated to address the capital budgetary needs of the Corporation since Shareholder only provides operational budget</a:t>
            </a:r>
          </a:p>
          <a:p>
            <a:pPr lvl="1"/>
            <a:endParaRPr lang="en-ZA" sz="2000" dirty="0"/>
          </a:p>
        </p:txBody>
      </p:sp>
      <p:sp>
        <p:nvSpPr>
          <p:cNvPr id="19" name="TextBox 18">
            <a:extLst>
              <a:ext uri="{FF2B5EF4-FFF2-40B4-BE49-F238E27FC236}">
                <a16:creationId xmlns:a16="http://schemas.microsoft.com/office/drawing/2014/main" id="{85E52D84-8FFA-CB40-9BC9-5AAF2F7F5C55}"/>
              </a:ext>
            </a:extLst>
          </p:cNvPr>
          <p:cNvSpPr txBox="1"/>
          <p:nvPr userDrawn="1"/>
        </p:nvSpPr>
        <p:spPr>
          <a:xfrm>
            <a:off x="9044019" y="6442205"/>
            <a:ext cx="424440" cy="246221"/>
          </a:xfrm>
          <a:prstGeom prst="rect">
            <a:avLst/>
          </a:prstGeom>
          <a:noFill/>
        </p:spPr>
        <p:txBody>
          <a:bodyPr wrap="square" rtlCol="0">
            <a:spAutoFit/>
          </a:bodyPr>
          <a:lstStyle/>
          <a:p>
            <a:pPr marL="0" marR="0" indent="0" algn="r" defTabSz="742950" rtl="0" eaLnBrk="1" fontAlgn="auto" latinLnBrk="0" hangingPunct="1">
              <a:lnSpc>
                <a:spcPct val="100000"/>
              </a:lnSpc>
              <a:spcBef>
                <a:spcPts val="0"/>
              </a:spcBef>
              <a:spcAft>
                <a:spcPts val="0"/>
              </a:spcAft>
              <a:buClrTx/>
              <a:buSzTx/>
              <a:buFontTx/>
              <a:buNone/>
              <a:tabLst/>
              <a:defRPr/>
            </a:pPr>
            <a:fld id="{8DDBD872-0897-0246-8929-0A7B577D574C}" type="slidenum">
              <a:rPr lang="en-US" sz="1000" b="1" smtClean="0">
                <a:solidFill>
                  <a:srgbClr val="EB6324"/>
                </a:solidFill>
                <a:latin typeface="Arial" charset="0"/>
                <a:ea typeface="Arial" charset="0"/>
                <a:cs typeface="Arial" charset="0"/>
              </a:rPr>
              <a:pPr marL="0" marR="0" indent="0" algn="r" defTabSz="742950" rtl="0" eaLnBrk="1" fontAlgn="auto" latinLnBrk="0" hangingPunct="1">
                <a:lnSpc>
                  <a:spcPct val="100000"/>
                </a:lnSpc>
                <a:spcBef>
                  <a:spcPts val="0"/>
                </a:spcBef>
                <a:spcAft>
                  <a:spcPts val="0"/>
                </a:spcAft>
                <a:buClrTx/>
                <a:buSzTx/>
                <a:buFontTx/>
                <a:buNone/>
                <a:tabLst/>
                <a:defRPr/>
              </a:pPr>
              <a:t>‹#›</a:t>
            </a:fld>
            <a:endParaRPr lang="en-US" sz="1000" b="1" dirty="0">
              <a:solidFill>
                <a:srgbClr val="EB6324"/>
              </a:solidFill>
              <a:latin typeface="Arial" charset="0"/>
              <a:ea typeface="Arial" charset="0"/>
              <a:cs typeface="Arial" charset="0"/>
            </a:endParaRPr>
          </a:p>
        </p:txBody>
      </p:sp>
      <p:sp>
        <p:nvSpPr>
          <p:cNvPr id="16" name="Title 1">
            <a:extLst>
              <a:ext uri="{FF2B5EF4-FFF2-40B4-BE49-F238E27FC236}">
                <a16:creationId xmlns:a16="http://schemas.microsoft.com/office/drawing/2014/main" id="{5C1C64F4-E7FB-6A45-943D-284571F71CBC}"/>
              </a:ext>
            </a:extLst>
          </p:cNvPr>
          <p:cNvSpPr>
            <a:spLocks noGrp="1"/>
          </p:cNvSpPr>
          <p:nvPr>
            <p:ph type="title" hasCustomPrompt="1"/>
          </p:nvPr>
        </p:nvSpPr>
        <p:spPr>
          <a:xfrm>
            <a:off x="1222813" y="390420"/>
            <a:ext cx="10515600" cy="543854"/>
          </a:xfrm>
          <a:prstGeom prst="rect">
            <a:avLst/>
          </a:prstGeom>
        </p:spPr>
        <p:txBody>
          <a:bodyPr>
            <a:normAutofit/>
          </a:bodyPr>
          <a:lstStyle>
            <a:lvl1pPr>
              <a:defRPr sz="3300" b="1">
                <a:solidFill>
                  <a:schemeClr val="tx1"/>
                </a:solidFill>
                <a:latin typeface="HK Nova" pitchFamily="2" charset="77"/>
                <a:ea typeface="HK Nova" pitchFamily="2" charset="77"/>
                <a:cs typeface="Arial"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ZA" sz="4000" b="1" dirty="0"/>
              <a:t>NWHC FUTURE STRATEGIC FOCUS</a:t>
            </a:r>
            <a:r>
              <a:rPr lang="en-ZA" sz="4000" dirty="0"/>
              <a:t>…</a:t>
            </a:r>
            <a:endParaRPr kumimoji="0" lang="en-ZA"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B47FD9C4-7791-454A-8D90-5AB6E980EFC7}"/>
              </a:ext>
            </a:extLst>
          </p:cNvPr>
          <p:cNvPicPr>
            <a:picLocks noChangeAspect="1"/>
          </p:cNvPicPr>
          <p:nvPr userDrawn="1"/>
        </p:nvPicPr>
        <p:blipFill>
          <a:blip r:embed="rId2"/>
          <a:stretch>
            <a:fillRect/>
          </a:stretch>
        </p:blipFill>
        <p:spPr>
          <a:xfrm>
            <a:off x="419475" y="329613"/>
            <a:ext cx="681618" cy="604661"/>
          </a:xfrm>
          <a:prstGeom prst="rect">
            <a:avLst/>
          </a:prstGeom>
        </p:spPr>
      </p:pic>
    </p:spTree>
    <p:extLst>
      <p:ext uri="{BB962C8B-B14F-4D97-AF65-F5344CB8AC3E}">
        <p14:creationId xmlns:p14="http://schemas.microsoft.com/office/powerpoint/2010/main" val="7829100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5" name="Text Placeholder 3"/>
          <p:cNvSpPr>
            <a:spLocks noGrp="1"/>
          </p:cNvSpPr>
          <p:nvPr>
            <p:ph type="body" sz="half" idx="13" hasCustomPrompt="1"/>
          </p:nvPr>
        </p:nvSpPr>
        <p:spPr>
          <a:xfrm>
            <a:off x="546177" y="1252843"/>
            <a:ext cx="4982753" cy="5189362"/>
          </a:xfrm>
          <a:prstGeom prst="rect">
            <a:avLst/>
          </a:prstGeom>
        </p:spPr>
        <p:txBody>
          <a:bodyPr>
            <a:normAutofit/>
          </a:bodyPr>
          <a:lstStyle>
            <a:lvl1pPr marL="285750" indent="-285750">
              <a:buFont typeface="Wingdings" panose="05000000000000000000" pitchFamily="2" charset="2"/>
              <a:buChar char="§"/>
              <a:defRPr sz="1400">
                <a:solidFill>
                  <a:srgbClr val="403B33"/>
                </a:solidFill>
                <a:latin typeface="Verdana" panose="020B0604030504040204" pitchFamily="34" charset="0"/>
                <a:ea typeface="Verdana" panose="020B0604030504040204" pitchFamily="34" charset="0"/>
                <a:cs typeface="Arial" charset="0"/>
              </a:defRPr>
            </a:lvl1pPr>
            <a:lvl2pPr marL="742950" indent="-285750">
              <a:buFont typeface="Wingdings" panose="05000000000000000000" pitchFamily="2" charset="2"/>
              <a:buChar char="§"/>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ZA" sz="4000" dirty="0"/>
              <a:t> LEGACY PROPERTIES</a:t>
            </a:r>
          </a:p>
          <a:p>
            <a:r>
              <a:rPr lang="en-GB" dirty="0"/>
              <a:t>Properties in the Asset register classified as </a:t>
            </a:r>
            <a:r>
              <a:rPr lang="en-GB" b="1" dirty="0"/>
              <a:t>99-year lease properties</a:t>
            </a:r>
            <a:r>
              <a:rPr lang="en-GB" dirty="0"/>
              <a:t> (the old two &amp; four roomed houses) that  were built by the old South African Government, before homelands</a:t>
            </a:r>
          </a:p>
          <a:p>
            <a:r>
              <a:rPr lang="en-GB" dirty="0"/>
              <a:t>Total Number:  </a:t>
            </a:r>
          </a:p>
          <a:p>
            <a:pPr lvl="1">
              <a:buFont typeface="Wingdings" panose="05000000000000000000" pitchFamily="2" charset="2"/>
              <a:buChar char="Ø"/>
            </a:pPr>
            <a:r>
              <a:rPr lang="en-ZA" dirty="0"/>
              <a:t>Gauteng : </a:t>
            </a:r>
            <a:r>
              <a:rPr lang="en-ZA" b="1" dirty="0">
                <a:solidFill>
                  <a:srgbClr val="FF0000"/>
                </a:solidFill>
              </a:rPr>
              <a:t>4886</a:t>
            </a:r>
          </a:p>
          <a:p>
            <a:endParaRPr lang="en-ZA" sz="2000" dirty="0"/>
          </a:p>
        </p:txBody>
      </p:sp>
      <p:sp>
        <p:nvSpPr>
          <p:cNvPr id="19" name="TextBox 18">
            <a:extLst>
              <a:ext uri="{FF2B5EF4-FFF2-40B4-BE49-F238E27FC236}">
                <a16:creationId xmlns:a16="http://schemas.microsoft.com/office/drawing/2014/main" id="{85E52D84-8FFA-CB40-9BC9-5AAF2F7F5C55}"/>
              </a:ext>
            </a:extLst>
          </p:cNvPr>
          <p:cNvSpPr txBox="1"/>
          <p:nvPr userDrawn="1"/>
        </p:nvSpPr>
        <p:spPr>
          <a:xfrm>
            <a:off x="9044019" y="6442205"/>
            <a:ext cx="424440" cy="246221"/>
          </a:xfrm>
          <a:prstGeom prst="rect">
            <a:avLst/>
          </a:prstGeom>
          <a:noFill/>
        </p:spPr>
        <p:txBody>
          <a:bodyPr wrap="square" rtlCol="0">
            <a:spAutoFit/>
          </a:bodyPr>
          <a:lstStyle/>
          <a:p>
            <a:pPr marL="0" marR="0" indent="0" algn="r" defTabSz="742950" rtl="0" eaLnBrk="1" fontAlgn="auto" latinLnBrk="0" hangingPunct="1">
              <a:lnSpc>
                <a:spcPct val="100000"/>
              </a:lnSpc>
              <a:spcBef>
                <a:spcPts val="0"/>
              </a:spcBef>
              <a:spcAft>
                <a:spcPts val="0"/>
              </a:spcAft>
              <a:buClrTx/>
              <a:buSzTx/>
              <a:buFontTx/>
              <a:buNone/>
              <a:tabLst/>
              <a:defRPr/>
            </a:pPr>
            <a:fld id="{8DDBD872-0897-0246-8929-0A7B577D574C}" type="slidenum">
              <a:rPr lang="en-US" sz="1000" b="1" smtClean="0">
                <a:solidFill>
                  <a:srgbClr val="EB6324"/>
                </a:solidFill>
                <a:latin typeface="Arial" charset="0"/>
                <a:ea typeface="Arial" charset="0"/>
                <a:cs typeface="Arial" charset="0"/>
              </a:rPr>
              <a:pPr marL="0" marR="0" indent="0" algn="r" defTabSz="742950" rtl="0" eaLnBrk="1" fontAlgn="auto" latinLnBrk="0" hangingPunct="1">
                <a:lnSpc>
                  <a:spcPct val="100000"/>
                </a:lnSpc>
                <a:spcBef>
                  <a:spcPts val="0"/>
                </a:spcBef>
                <a:spcAft>
                  <a:spcPts val="0"/>
                </a:spcAft>
                <a:buClrTx/>
                <a:buSzTx/>
                <a:buFontTx/>
                <a:buNone/>
                <a:tabLst/>
                <a:defRPr/>
              </a:pPr>
              <a:t>‹#›</a:t>
            </a:fld>
            <a:endParaRPr lang="en-US" sz="1000" b="1" dirty="0">
              <a:solidFill>
                <a:srgbClr val="EB6324"/>
              </a:solidFill>
              <a:latin typeface="Arial" charset="0"/>
              <a:ea typeface="Arial" charset="0"/>
              <a:cs typeface="Arial" charset="0"/>
            </a:endParaRPr>
          </a:p>
        </p:txBody>
      </p:sp>
      <p:sp>
        <p:nvSpPr>
          <p:cNvPr id="16" name="Title 1">
            <a:extLst>
              <a:ext uri="{FF2B5EF4-FFF2-40B4-BE49-F238E27FC236}">
                <a16:creationId xmlns:a16="http://schemas.microsoft.com/office/drawing/2014/main" id="{5C1C64F4-E7FB-6A45-943D-284571F71CBC}"/>
              </a:ext>
            </a:extLst>
          </p:cNvPr>
          <p:cNvSpPr>
            <a:spLocks noGrp="1"/>
          </p:cNvSpPr>
          <p:nvPr>
            <p:ph type="title" hasCustomPrompt="1"/>
          </p:nvPr>
        </p:nvSpPr>
        <p:spPr>
          <a:xfrm>
            <a:off x="1222813" y="390420"/>
            <a:ext cx="10515600" cy="543854"/>
          </a:xfrm>
          <a:prstGeom prst="rect">
            <a:avLst/>
          </a:prstGeom>
        </p:spPr>
        <p:txBody>
          <a:bodyPr>
            <a:normAutofit/>
          </a:bodyPr>
          <a:lstStyle>
            <a:lvl1pPr>
              <a:defRPr sz="3300" b="1">
                <a:solidFill>
                  <a:schemeClr val="tx1"/>
                </a:solidFill>
                <a:latin typeface="HK Nova" pitchFamily="2" charset="77"/>
                <a:ea typeface="HK Nova" pitchFamily="2" charset="77"/>
                <a:cs typeface="Arial"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ZA" sz="4000" b="1" dirty="0"/>
              <a:t>PROPOSED SOLUTIONS TO LEGACY PROPERTIES</a:t>
            </a:r>
            <a:endParaRPr kumimoji="0" lang="en-ZA"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B47FD9C4-7791-454A-8D90-5AB6E980EFC7}"/>
              </a:ext>
            </a:extLst>
          </p:cNvPr>
          <p:cNvPicPr>
            <a:picLocks noChangeAspect="1"/>
          </p:cNvPicPr>
          <p:nvPr userDrawn="1"/>
        </p:nvPicPr>
        <p:blipFill>
          <a:blip r:embed="rId2"/>
          <a:stretch>
            <a:fillRect/>
          </a:stretch>
        </p:blipFill>
        <p:spPr>
          <a:xfrm>
            <a:off x="419475" y="329613"/>
            <a:ext cx="681618" cy="604661"/>
          </a:xfrm>
          <a:prstGeom prst="rect">
            <a:avLst/>
          </a:prstGeom>
        </p:spPr>
      </p:pic>
      <p:sp>
        <p:nvSpPr>
          <p:cNvPr id="6" name="Text Placeholder 3">
            <a:extLst>
              <a:ext uri="{FF2B5EF4-FFF2-40B4-BE49-F238E27FC236}">
                <a16:creationId xmlns:a16="http://schemas.microsoft.com/office/drawing/2014/main" id="{4FD3029D-F800-47D5-A92E-611A13B885AB}"/>
              </a:ext>
            </a:extLst>
          </p:cNvPr>
          <p:cNvSpPr>
            <a:spLocks noGrp="1"/>
          </p:cNvSpPr>
          <p:nvPr>
            <p:ph type="body" sz="half" idx="14" hasCustomPrompt="1"/>
          </p:nvPr>
        </p:nvSpPr>
        <p:spPr>
          <a:xfrm>
            <a:off x="6096000" y="1252843"/>
            <a:ext cx="4982753" cy="5189362"/>
          </a:xfrm>
          <a:prstGeom prst="rect">
            <a:avLst/>
          </a:prstGeom>
        </p:spPr>
        <p:txBody>
          <a:bodyPr>
            <a:noAutofit/>
          </a:bodyPr>
          <a:lstStyle>
            <a:lvl1pPr marL="342900" indent="-342900">
              <a:buFont typeface="Arial" panose="020B0604020202020204" pitchFamily="34" charset="0"/>
              <a:buChar char="•"/>
              <a:defRPr sz="3600" baseline="0">
                <a:solidFill>
                  <a:srgbClr val="403B33"/>
                </a:solidFill>
                <a:latin typeface="Verdana" panose="020B0604030504040204" pitchFamily="34" charset="0"/>
                <a:ea typeface="Verdana" panose="020B0604030504040204" pitchFamily="34"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ZA" sz="2000" dirty="0"/>
              <a:t>PROPOSED SOLUTIONS</a:t>
            </a:r>
          </a:p>
          <a:p>
            <a:r>
              <a:rPr lang="en-ZA" sz="2000" dirty="0"/>
              <a:t>These should be transferred for free to occupants in line with the late Minister Joe </a:t>
            </a:r>
            <a:r>
              <a:rPr lang="en-ZA" sz="2000" dirty="0" err="1"/>
              <a:t>Slovo’s</a:t>
            </a:r>
            <a:r>
              <a:rPr lang="en-ZA" sz="2000" dirty="0"/>
              <a:t> directive.</a:t>
            </a:r>
          </a:p>
          <a:p>
            <a:endParaRPr lang="en-ZA" sz="2000" dirty="0"/>
          </a:p>
          <a:p>
            <a:pPr marL="342900" marR="0" lvl="0" indent="-342900" algn="l" defTabSz="914400" rtl="0" eaLnBrk="1" fontAlgn="auto" latinLnBrk="0" hangingPunct="1">
              <a:lnSpc>
                <a:spcPct val="90000"/>
              </a:lnSpc>
              <a:spcBef>
                <a:spcPts val="1000"/>
              </a:spcBef>
              <a:spcAft>
                <a:spcPts val="0"/>
              </a:spcAft>
              <a:buClrTx/>
              <a:buSzTx/>
              <a:tabLst/>
              <a:defRPr/>
            </a:pPr>
            <a:r>
              <a:rPr lang="en-ZA" sz="2000" dirty="0"/>
              <a:t>Financial implications to be incurred for conveyancing </a:t>
            </a:r>
            <a:r>
              <a:rPr lang="en-ZA" sz="2000" dirty="0">
                <a:solidFill>
                  <a:srgbClr val="C00000"/>
                </a:solidFill>
              </a:rPr>
              <a:t>at R1 310 per property is R6.4million</a:t>
            </a:r>
          </a:p>
          <a:p>
            <a:endParaRPr lang="en-ZA" sz="2000" dirty="0"/>
          </a:p>
        </p:txBody>
      </p:sp>
    </p:spTree>
    <p:extLst>
      <p:ext uri="{BB962C8B-B14F-4D97-AF65-F5344CB8AC3E}">
        <p14:creationId xmlns:p14="http://schemas.microsoft.com/office/powerpoint/2010/main" val="2026897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19F34-99CC-49C4-A9AE-6F85EFC07B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54CBD9-3E65-4337-BD95-0D188DF95F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EBF3A2-1FC6-493A-BE65-B0D56E2EEE3A}"/>
              </a:ext>
            </a:extLst>
          </p:cNvPr>
          <p:cNvSpPr>
            <a:spLocks noGrp="1"/>
          </p:cNvSpPr>
          <p:nvPr>
            <p:ph type="dt" sz="half" idx="10"/>
          </p:nvPr>
        </p:nvSpPr>
        <p:spPr/>
        <p:txBody>
          <a:bodyPr/>
          <a:lstStyle/>
          <a:p>
            <a:fld id="{08D9E810-7F47-40A1-8245-91553E20AE7B}" type="datetime1">
              <a:rPr lang="en-US" smtClean="0"/>
              <a:t>8/16/2023</a:t>
            </a:fld>
            <a:endParaRPr lang="en-US"/>
          </a:p>
        </p:txBody>
      </p:sp>
      <p:sp>
        <p:nvSpPr>
          <p:cNvPr id="5" name="Footer Placeholder 4">
            <a:extLst>
              <a:ext uri="{FF2B5EF4-FFF2-40B4-BE49-F238E27FC236}">
                <a16:creationId xmlns:a16="http://schemas.microsoft.com/office/drawing/2014/main" id="{C14B3D17-C324-41F1-842A-BDB2AC3753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4EF807-06B8-4595-82A2-0B670C5C117B}"/>
              </a:ext>
            </a:extLst>
          </p:cNvPr>
          <p:cNvSpPr>
            <a:spLocks noGrp="1"/>
          </p:cNvSpPr>
          <p:nvPr>
            <p:ph type="sldNum" sz="quarter" idx="12"/>
          </p:nvPr>
        </p:nvSpPr>
        <p:spPr/>
        <p:txBody>
          <a:bodyPr/>
          <a:lstStyle/>
          <a:p>
            <a:fld id="{6B968A9A-1F71-4E08-B60C-F540437C7D59}" type="slidenum">
              <a:rPr lang="en-US" smtClean="0"/>
              <a:t>‹#›</a:t>
            </a:fld>
            <a:endParaRPr lang="en-US"/>
          </a:p>
        </p:txBody>
      </p:sp>
    </p:spTree>
    <p:extLst>
      <p:ext uri="{BB962C8B-B14F-4D97-AF65-F5344CB8AC3E}">
        <p14:creationId xmlns:p14="http://schemas.microsoft.com/office/powerpoint/2010/main" val="13948105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5" name="Text Placeholder 3"/>
          <p:cNvSpPr>
            <a:spLocks noGrp="1"/>
          </p:cNvSpPr>
          <p:nvPr>
            <p:ph type="body" sz="half" idx="13" hasCustomPrompt="1"/>
          </p:nvPr>
        </p:nvSpPr>
        <p:spPr>
          <a:xfrm>
            <a:off x="546177" y="1252843"/>
            <a:ext cx="4982753" cy="5189362"/>
          </a:xfrm>
          <a:prstGeom prst="rect">
            <a:avLst/>
          </a:prstGeom>
        </p:spPr>
        <p:txBody>
          <a:bodyPr>
            <a:normAutofit/>
          </a:bodyPr>
          <a:lstStyle>
            <a:lvl1pPr marL="285750" indent="-285750">
              <a:buFont typeface="Arial" panose="020B0604020202020204" pitchFamily="34" charset="0"/>
              <a:buChar char="•"/>
              <a:defRPr sz="1400">
                <a:solidFill>
                  <a:srgbClr val="403B33"/>
                </a:solidFill>
                <a:latin typeface="Verdana" panose="020B0604030504040204" pitchFamily="34" charset="0"/>
                <a:ea typeface="Verdana" panose="020B0604030504040204" pitchFamily="34"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ZA" sz="4000" dirty="0"/>
              <a:t> LEGACY PROPERTIES</a:t>
            </a:r>
          </a:p>
          <a:p>
            <a:r>
              <a:rPr lang="en-GB" b="1" dirty="0"/>
              <a:t>New Stock  -</a:t>
            </a:r>
            <a:r>
              <a:rPr lang="en-GB" dirty="0"/>
              <a:t>Built by Bophuthatswana Government </a:t>
            </a:r>
            <a:r>
              <a:rPr lang="en-GB" b="1" dirty="0"/>
              <a:t>using a loan </a:t>
            </a:r>
            <a:r>
              <a:rPr lang="en-GB" dirty="0"/>
              <a:t>from Sebowana Holdings which is now Public Investment Corporation (PIC).</a:t>
            </a:r>
          </a:p>
          <a:p>
            <a:r>
              <a:rPr lang="en-GB" b="1" dirty="0"/>
              <a:t>Total Properties:</a:t>
            </a:r>
          </a:p>
          <a:p>
            <a:pPr lvl="1">
              <a:buFont typeface="Wingdings" panose="05000000000000000000" pitchFamily="2" charset="2"/>
              <a:buChar char="Ø"/>
            </a:pPr>
            <a:r>
              <a:rPr lang="en-GB" dirty="0"/>
              <a:t>Gauteng : </a:t>
            </a:r>
            <a:r>
              <a:rPr lang="en-GB" b="1" dirty="0">
                <a:solidFill>
                  <a:srgbClr val="C00000"/>
                </a:solidFill>
              </a:rPr>
              <a:t>4004</a:t>
            </a:r>
          </a:p>
          <a:p>
            <a:endParaRPr lang="en-ZA" sz="2000" dirty="0"/>
          </a:p>
        </p:txBody>
      </p:sp>
      <p:sp>
        <p:nvSpPr>
          <p:cNvPr id="19" name="TextBox 18">
            <a:extLst>
              <a:ext uri="{FF2B5EF4-FFF2-40B4-BE49-F238E27FC236}">
                <a16:creationId xmlns:a16="http://schemas.microsoft.com/office/drawing/2014/main" id="{85E52D84-8FFA-CB40-9BC9-5AAF2F7F5C55}"/>
              </a:ext>
            </a:extLst>
          </p:cNvPr>
          <p:cNvSpPr txBox="1"/>
          <p:nvPr userDrawn="1"/>
        </p:nvSpPr>
        <p:spPr>
          <a:xfrm>
            <a:off x="9044019" y="6442205"/>
            <a:ext cx="424440" cy="246221"/>
          </a:xfrm>
          <a:prstGeom prst="rect">
            <a:avLst/>
          </a:prstGeom>
          <a:noFill/>
        </p:spPr>
        <p:txBody>
          <a:bodyPr wrap="square" rtlCol="0">
            <a:spAutoFit/>
          </a:bodyPr>
          <a:lstStyle/>
          <a:p>
            <a:pPr marL="0" marR="0" indent="0" algn="r" defTabSz="742950" rtl="0" eaLnBrk="1" fontAlgn="auto" latinLnBrk="0" hangingPunct="1">
              <a:lnSpc>
                <a:spcPct val="100000"/>
              </a:lnSpc>
              <a:spcBef>
                <a:spcPts val="0"/>
              </a:spcBef>
              <a:spcAft>
                <a:spcPts val="0"/>
              </a:spcAft>
              <a:buClrTx/>
              <a:buSzTx/>
              <a:buFontTx/>
              <a:buNone/>
              <a:tabLst/>
              <a:defRPr/>
            </a:pPr>
            <a:fld id="{8DDBD872-0897-0246-8929-0A7B577D574C}" type="slidenum">
              <a:rPr lang="en-US" sz="1000" b="1" smtClean="0">
                <a:solidFill>
                  <a:srgbClr val="EB6324"/>
                </a:solidFill>
                <a:latin typeface="Arial" charset="0"/>
                <a:ea typeface="Arial" charset="0"/>
                <a:cs typeface="Arial" charset="0"/>
              </a:rPr>
              <a:pPr marL="0" marR="0" indent="0" algn="r" defTabSz="742950" rtl="0" eaLnBrk="1" fontAlgn="auto" latinLnBrk="0" hangingPunct="1">
                <a:lnSpc>
                  <a:spcPct val="100000"/>
                </a:lnSpc>
                <a:spcBef>
                  <a:spcPts val="0"/>
                </a:spcBef>
                <a:spcAft>
                  <a:spcPts val="0"/>
                </a:spcAft>
                <a:buClrTx/>
                <a:buSzTx/>
                <a:buFontTx/>
                <a:buNone/>
                <a:tabLst/>
                <a:defRPr/>
              </a:pPr>
              <a:t>‹#›</a:t>
            </a:fld>
            <a:endParaRPr lang="en-US" sz="1000" b="1" dirty="0">
              <a:solidFill>
                <a:srgbClr val="EB6324"/>
              </a:solidFill>
              <a:latin typeface="Arial" charset="0"/>
              <a:ea typeface="Arial" charset="0"/>
              <a:cs typeface="Arial" charset="0"/>
            </a:endParaRPr>
          </a:p>
        </p:txBody>
      </p:sp>
      <p:sp>
        <p:nvSpPr>
          <p:cNvPr id="16" name="Title 1">
            <a:extLst>
              <a:ext uri="{FF2B5EF4-FFF2-40B4-BE49-F238E27FC236}">
                <a16:creationId xmlns:a16="http://schemas.microsoft.com/office/drawing/2014/main" id="{5C1C64F4-E7FB-6A45-943D-284571F71CBC}"/>
              </a:ext>
            </a:extLst>
          </p:cNvPr>
          <p:cNvSpPr>
            <a:spLocks noGrp="1"/>
          </p:cNvSpPr>
          <p:nvPr>
            <p:ph type="title" hasCustomPrompt="1"/>
          </p:nvPr>
        </p:nvSpPr>
        <p:spPr>
          <a:xfrm>
            <a:off x="1222813" y="390420"/>
            <a:ext cx="10515600" cy="543854"/>
          </a:xfrm>
          <a:prstGeom prst="rect">
            <a:avLst/>
          </a:prstGeom>
        </p:spPr>
        <p:txBody>
          <a:bodyPr>
            <a:normAutofit/>
          </a:bodyPr>
          <a:lstStyle>
            <a:lvl1pPr>
              <a:defRPr sz="3300" b="1">
                <a:solidFill>
                  <a:schemeClr val="tx1"/>
                </a:solidFill>
                <a:latin typeface="HK Nova" pitchFamily="2" charset="77"/>
                <a:ea typeface="HK Nova" pitchFamily="2" charset="77"/>
                <a:cs typeface="Arial"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ZA" sz="4000" b="1" dirty="0"/>
              <a:t>PROPOSED SOLUTIONS TO LEGACY PROPERTIES</a:t>
            </a:r>
            <a:endParaRPr kumimoji="0" lang="en-ZA"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B47FD9C4-7791-454A-8D90-5AB6E980EFC7}"/>
              </a:ext>
            </a:extLst>
          </p:cNvPr>
          <p:cNvPicPr>
            <a:picLocks noChangeAspect="1"/>
          </p:cNvPicPr>
          <p:nvPr userDrawn="1"/>
        </p:nvPicPr>
        <p:blipFill>
          <a:blip r:embed="rId2"/>
          <a:stretch>
            <a:fillRect/>
          </a:stretch>
        </p:blipFill>
        <p:spPr>
          <a:xfrm>
            <a:off x="419475" y="329613"/>
            <a:ext cx="681618" cy="604661"/>
          </a:xfrm>
          <a:prstGeom prst="rect">
            <a:avLst/>
          </a:prstGeom>
        </p:spPr>
      </p:pic>
      <p:sp>
        <p:nvSpPr>
          <p:cNvPr id="6" name="Text Placeholder 3">
            <a:extLst>
              <a:ext uri="{FF2B5EF4-FFF2-40B4-BE49-F238E27FC236}">
                <a16:creationId xmlns:a16="http://schemas.microsoft.com/office/drawing/2014/main" id="{4FD3029D-F800-47D5-A92E-611A13B885AB}"/>
              </a:ext>
            </a:extLst>
          </p:cNvPr>
          <p:cNvSpPr>
            <a:spLocks noGrp="1"/>
          </p:cNvSpPr>
          <p:nvPr>
            <p:ph type="body" sz="half" idx="14" hasCustomPrompt="1"/>
          </p:nvPr>
        </p:nvSpPr>
        <p:spPr>
          <a:xfrm>
            <a:off x="6096000" y="1252843"/>
            <a:ext cx="4982753" cy="5189362"/>
          </a:xfrm>
          <a:prstGeom prst="rect">
            <a:avLst/>
          </a:prstGeom>
        </p:spPr>
        <p:txBody>
          <a:bodyPr>
            <a:noAutofit/>
          </a:bodyPr>
          <a:lstStyle>
            <a:lvl1pPr marL="285750" indent="-285750">
              <a:buFont typeface="Arial" panose="020B0604020202020204" pitchFamily="34" charset="0"/>
              <a:buChar char="•"/>
              <a:defRPr sz="3600" baseline="0">
                <a:solidFill>
                  <a:srgbClr val="403B33"/>
                </a:solidFill>
                <a:latin typeface="Verdana" panose="020B0604030504040204" pitchFamily="34" charset="0"/>
                <a:ea typeface="Verdana" panose="020B0604030504040204" pitchFamily="34"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ZA" sz="2000" dirty="0"/>
              <a:t>PROPOSED SOLUTIONS</a:t>
            </a:r>
          </a:p>
          <a:p>
            <a:r>
              <a:rPr lang="en-ZA" sz="1400" dirty="0"/>
              <a:t>A compensation amount to be decided by the board be paid to NWHC, and the houses be transferred for free to beneficiaries.</a:t>
            </a:r>
          </a:p>
          <a:p>
            <a:r>
              <a:rPr lang="en-ZA" sz="1400" dirty="0"/>
              <a:t>Compensation cost </a:t>
            </a:r>
            <a:r>
              <a:rPr lang="en-ZA" sz="1400" dirty="0">
                <a:solidFill>
                  <a:srgbClr val="C00000"/>
                </a:solidFill>
              </a:rPr>
              <a:t> based of Board decision.</a:t>
            </a:r>
            <a:endParaRPr lang="en-ZA" sz="1400" dirty="0"/>
          </a:p>
          <a:p>
            <a:r>
              <a:rPr lang="en-ZA" sz="1400" dirty="0"/>
              <a:t>Conveyancing costs at </a:t>
            </a:r>
            <a:r>
              <a:rPr lang="en-ZA" sz="1400" b="1" dirty="0">
                <a:solidFill>
                  <a:srgbClr val="C00000"/>
                </a:solidFill>
              </a:rPr>
              <a:t>R1 310 </a:t>
            </a:r>
            <a:r>
              <a:rPr lang="en-ZA" sz="1400" dirty="0">
                <a:solidFill>
                  <a:srgbClr val="C00000"/>
                </a:solidFill>
              </a:rPr>
              <a:t>is </a:t>
            </a:r>
            <a:r>
              <a:rPr lang="en-ZA" sz="1400" b="1" dirty="0">
                <a:solidFill>
                  <a:srgbClr val="C00000"/>
                </a:solidFill>
              </a:rPr>
              <a:t>R5 245 240.00</a:t>
            </a:r>
          </a:p>
          <a:p>
            <a:endParaRPr lang="en-ZA" sz="2000" dirty="0"/>
          </a:p>
        </p:txBody>
      </p:sp>
    </p:spTree>
    <p:extLst>
      <p:ext uri="{BB962C8B-B14F-4D97-AF65-F5344CB8AC3E}">
        <p14:creationId xmlns:p14="http://schemas.microsoft.com/office/powerpoint/2010/main" val="13639940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15" name="Text Placeholder 3"/>
          <p:cNvSpPr>
            <a:spLocks noGrp="1"/>
          </p:cNvSpPr>
          <p:nvPr>
            <p:ph type="body" sz="half" idx="13" hasCustomPrompt="1"/>
          </p:nvPr>
        </p:nvSpPr>
        <p:spPr>
          <a:xfrm>
            <a:off x="546177" y="1252843"/>
            <a:ext cx="4982753" cy="5189362"/>
          </a:xfrm>
          <a:prstGeom prst="rect">
            <a:avLst/>
          </a:prstGeom>
        </p:spPr>
        <p:txBody>
          <a:bodyPr>
            <a:normAutofit/>
          </a:bodyPr>
          <a:lstStyle>
            <a:lvl1pPr marL="285750" indent="-285750">
              <a:buFont typeface="Arial" panose="020B0604020202020204" pitchFamily="34" charset="0"/>
              <a:buChar char="•"/>
              <a:defRPr sz="1400">
                <a:solidFill>
                  <a:srgbClr val="403B33"/>
                </a:solidFill>
                <a:latin typeface="Verdana" panose="020B0604030504040204" pitchFamily="34" charset="0"/>
                <a:ea typeface="Verdana" panose="020B0604030504040204" pitchFamily="34"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ZA" sz="4000" dirty="0"/>
              <a:t> LEGACY PROPERTIES</a:t>
            </a:r>
          </a:p>
          <a:p>
            <a:r>
              <a:rPr lang="en-GB" dirty="0"/>
              <a:t>Properties with </a:t>
            </a:r>
            <a:r>
              <a:rPr lang="en-GB" b="1" dirty="0"/>
              <a:t>Deeds of Sale</a:t>
            </a:r>
            <a:r>
              <a:rPr lang="en-GB" dirty="0"/>
              <a:t> and Application for </a:t>
            </a:r>
            <a:r>
              <a:rPr lang="en-GB" b="1" dirty="0"/>
              <a:t>Deeds of Grant where occupants </a:t>
            </a:r>
            <a:r>
              <a:rPr lang="en-GB" dirty="0"/>
              <a:t>only paid R2.00 so that the properties could be registered in their names at the Deeds Office and were presented with Deeds of Grant (</a:t>
            </a:r>
            <a:r>
              <a:rPr lang="en-GB" b="1" dirty="0"/>
              <a:t>Charge Bonds</a:t>
            </a:r>
            <a:r>
              <a:rPr lang="en-GB" dirty="0"/>
              <a:t>).</a:t>
            </a:r>
          </a:p>
          <a:p>
            <a:r>
              <a:rPr lang="en-GB" b="1" dirty="0"/>
              <a:t>Total Number:  </a:t>
            </a:r>
          </a:p>
          <a:p>
            <a:pPr lvl="1">
              <a:buFont typeface="Wingdings" panose="05000000000000000000" pitchFamily="2" charset="2"/>
              <a:buChar char="Ø"/>
            </a:pPr>
            <a:r>
              <a:rPr lang="en-GB" dirty="0"/>
              <a:t>Gauteng </a:t>
            </a:r>
            <a:r>
              <a:rPr lang="en-GB" b="1" dirty="0">
                <a:solidFill>
                  <a:srgbClr val="C00000"/>
                </a:solidFill>
              </a:rPr>
              <a:t>Old stock 4355</a:t>
            </a:r>
          </a:p>
          <a:p>
            <a:pPr lvl="1">
              <a:buFont typeface="Wingdings" panose="05000000000000000000" pitchFamily="2" charset="2"/>
              <a:buChar char="Ø"/>
            </a:pPr>
            <a:r>
              <a:rPr lang="en-GB" dirty="0"/>
              <a:t>Gauteng </a:t>
            </a:r>
            <a:r>
              <a:rPr lang="en-GB" b="1" dirty="0">
                <a:solidFill>
                  <a:srgbClr val="C00000"/>
                </a:solidFill>
              </a:rPr>
              <a:t>New Stock  2635</a:t>
            </a:r>
          </a:p>
          <a:p>
            <a:endParaRPr lang="en-ZA" sz="2000" dirty="0"/>
          </a:p>
        </p:txBody>
      </p:sp>
      <p:sp>
        <p:nvSpPr>
          <p:cNvPr id="19" name="TextBox 18">
            <a:extLst>
              <a:ext uri="{FF2B5EF4-FFF2-40B4-BE49-F238E27FC236}">
                <a16:creationId xmlns:a16="http://schemas.microsoft.com/office/drawing/2014/main" id="{85E52D84-8FFA-CB40-9BC9-5AAF2F7F5C55}"/>
              </a:ext>
            </a:extLst>
          </p:cNvPr>
          <p:cNvSpPr txBox="1"/>
          <p:nvPr userDrawn="1"/>
        </p:nvSpPr>
        <p:spPr>
          <a:xfrm>
            <a:off x="9044019" y="6442205"/>
            <a:ext cx="424440" cy="246221"/>
          </a:xfrm>
          <a:prstGeom prst="rect">
            <a:avLst/>
          </a:prstGeom>
          <a:noFill/>
        </p:spPr>
        <p:txBody>
          <a:bodyPr wrap="square" rtlCol="0">
            <a:spAutoFit/>
          </a:bodyPr>
          <a:lstStyle/>
          <a:p>
            <a:pPr marL="0" marR="0" indent="0" algn="r" defTabSz="742950" rtl="0" eaLnBrk="1" fontAlgn="auto" latinLnBrk="0" hangingPunct="1">
              <a:lnSpc>
                <a:spcPct val="100000"/>
              </a:lnSpc>
              <a:spcBef>
                <a:spcPts val="0"/>
              </a:spcBef>
              <a:spcAft>
                <a:spcPts val="0"/>
              </a:spcAft>
              <a:buClrTx/>
              <a:buSzTx/>
              <a:buFontTx/>
              <a:buNone/>
              <a:tabLst/>
              <a:defRPr/>
            </a:pPr>
            <a:fld id="{8DDBD872-0897-0246-8929-0A7B577D574C}" type="slidenum">
              <a:rPr lang="en-US" sz="1000" b="1" smtClean="0">
                <a:solidFill>
                  <a:srgbClr val="EB6324"/>
                </a:solidFill>
                <a:latin typeface="Arial" charset="0"/>
                <a:ea typeface="Arial" charset="0"/>
                <a:cs typeface="Arial" charset="0"/>
              </a:rPr>
              <a:pPr marL="0" marR="0" indent="0" algn="r" defTabSz="742950" rtl="0" eaLnBrk="1" fontAlgn="auto" latinLnBrk="0" hangingPunct="1">
                <a:lnSpc>
                  <a:spcPct val="100000"/>
                </a:lnSpc>
                <a:spcBef>
                  <a:spcPts val="0"/>
                </a:spcBef>
                <a:spcAft>
                  <a:spcPts val="0"/>
                </a:spcAft>
                <a:buClrTx/>
                <a:buSzTx/>
                <a:buFontTx/>
                <a:buNone/>
                <a:tabLst/>
                <a:defRPr/>
              </a:pPr>
              <a:t>‹#›</a:t>
            </a:fld>
            <a:endParaRPr lang="en-US" sz="1000" b="1" dirty="0">
              <a:solidFill>
                <a:srgbClr val="EB6324"/>
              </a:solidFill>
              <a:latin typeface="Arial" charset="0"/>
              <a:ea typeface="Arial" charset="0"/>
              <a:cs typeface="Arial" charset="0"/>
            </a:endParaRPr>
          </a:p>
        </p:txBody>
      </p:sp>
      <p:sp>
        <p:nvSpPr>
          <p:cNvPr id="16" name="Title 1">
            <a:extLst>
              <a:ext uri="{FF2B5EF4-FFF2-40B4-BE49-F238E27FC236}">
                <a16:creationId xmlns:a16="http://schemas.microsoft.com/office/drawing/2014/main" id="{5C1C64F4-E7FB-6A45-943D-284571F71CBC}"/>
              </a:ext>
            </a:extLst>
          </p:cNvPr>
          <p:cNvSpPr>
            <a:spLocks noGrp="1"/>
          </p:cNvSpPr>
          <p:nvPr>
            <p:ph type="title" hasCustomPrompt="1"/>
          </p:nvPr>
        </p:nvSpPr>
        <p:spPr>
          <a:xfrm>
            <a:off x="1222813" y="390420"/>
            <a:ext cx="10515600" cy="543854"/>
          </a:xfrm>
          <a:prstGeom prst="rect">
            <a:avLst/>
          </a:prstGeom>
        </p:spPr>
        <p:txBody>
          <a:bodyPr>
            <a:normAutofit/>
          </a:bodyPr>
          <a:lstStyle>
            <a:lvl1pPr>
              <a:defRPr sz="3300" b="1">
                <a:solidFill>
                  <a:schemeClr val="tx1"/>
                </a:solidFill>
                <a:latin typeface="HK Nova" pitchFamily="2" charset="77"/>
                <a:ea typeface="HK Nova" pitchFamily="2" charset="77"/>
                <a:cs typeface="Arial"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ZA" sz="4000" b="1" dirty="0"/>
              <a:t>PROPOSED SOLUTIONS TO LEGACY PROPERTIES</a:t>
            </a:r>
            <a:endParaRPr kumimoji="0" lang="en-ZA"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B47FD9C4-7791-454A-8D90-5AB6E980EFC7}"/>
              </a:ext>
            </a:extLst>
          </p:cNvPr>
          <p:cNvPicPr>
            <a:picLocks noChangeAspect="1"/>
          </p:cNvPicPr>
          <p:nvPr userDrawn="1"/>
        </p:nvPicPr>
        <p:blipFill>
          <a:blip r:embed="rId2"/>
          <a:stretch>
            <a:fillRect/>
          </a:stretch>
        </p:blipFill>
        <p:spPr>
          <a:xfrm>
            <a:off x="419475" y="329613"/>
            <a:ext cx="681618" cy="604661"/>
          </a:xfrm>
          <a:prstGeom prst="rect">
            <a:avLst/>
          </a:prstGeom>
        </p:spPr>
      </p:pic>
      <p:sp>
        <p:nvSpPr>
          <p:cNvPr id="6" name="Text Placeholder 3">
            <a:extLst>
              <a:ext uri="{FF2B5EF4-FFF2-40B4-BE49-F238E27FC236}">
                <a16:creationId xmlns:a16="http://schemas.microsoft.com/office/drawing/2014/main" id="{4FD3029D-F800-47D5-A92E-611A13B885AB}"/>
              </a:ext>
            </a:extLst>
          </p:cNvPr>
          <p:cNvSpPr>
            <a:spLocks noGrp="1"/>
          </p:cNvSpPr>
          <p:nvPr>
            <p:ph type="body" sz="half" idx="14" hasCustomPrompt="1"/>
          </p:nvPr>
        </p:nvSpPr>
        <p:spPr>
          <a:xfrm>
            <a:off x="6096000" y="1252843"/>
            <a:ext cx="4982753" cy="5189362"/>
          </a:xfrm>
          <a:prstGeom prst="rect">
            <a:avLst/>
          </a:prstGeom>
        </p:spPr>
        <p:txBody>
          <a:bodyPr>
            <a:noAutofit/>
          </a:bodyPr>
          <a:lstStyle>
            <a:lvl1pPr marL="171450" indent="-171450">
              <a:buFont typeface="Arial" panose="020B0604020202020204" pitchFamily="34" charset="0"/>
              <a:buChar char="•"/>
              <a:defRPr sz="3600" baseline="0">
                <a:solidFill>
                  <a:srgbClr val="403B33"/>
                </a:solidFill>
                <a:latin typeface="Verdana" panose="020B0604030504040204" pitchFamily="34" charset="0"/>
                <a:ea typeface="Verdana" panose="020B0604030504040204" pitchFamily="34"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ZA" sz="2000" dirty="0"/>
              <a:t>PROPOSED SOLUTIONS</a:t>
            </a:r>
          </a:p>
          <a:p>
            <a:r>
              <a:rPr lang="en-GB" sz="1050" dirty="0"/>
              <a:t> No compensation for old stock charge bonds, and new stock charge bond compensation will be</a:t>
            </a:r>
            <a:r>
              <a:rPr lang="en-GB" sz="1050" dirty="0">
                <a:solidFill>
                  <a:srgbClr val="C00000"/>
                </a:solidFill>
              </a:rPr>
              <a:t> </a:t>
            </a:r>
            <a:r>
              <a:rPr lang="en-GB" sz="1050" b="1" dirty="0">
                <a:solidFill>
                  <a:srgbClr val="C00000"/>
                </a:solidFill>
              </a:rPr>
              <a:t>R20 277 527.81 </a:t>
            </a:r>
            <a:r>
              <a:rPr lang="en-GB" sz="1050" dirty="0">
                <a:solidFill>
                  <a:srgbClr val="C00000"/>
                </a:solidFill>
              </a:rPr>
              <a:t>(based on total amount owed by clients)</a:t>
            </a:r>
          </a:p>
          <a:p>
            <a:endParaRPr lang="en-GB" sz="1050" dirty="0"/>
          </a:p>
          <a:p>
            <a:r>
              <a:rPr lang="en-GB" sz="1050" dirty="0"/>
              <a:t>Conveyancing </a:t>
            </a:r>
            <a:r>
              <a:rPr lang="en-GB" sz="1050" dirty="0">
                <a:solidFill>
                  <a:srgbClr val="C00000"/>
                </a:solidFill>
              </a:rPr>
              <a:t>costs at </a:t>
            </a:r>
            <a:r>
              <a:rPr lang="en-GB" sz="1050" b="1" dirty="0">
                <a:solidFill>
                  <a:srgbClr val="C00000"/>
                </a:solidFill>
              </a:rPr>
              <a:t>R1 310 </a:t>
            </a:r>
            <a:r>
              <a:rPr lang="en-GB" sz="1050" dirty="0">
                <a:solidFill>
                  <a:srgbClr val="C00000"/>
                </a:solidFill>
              </a:rPr>
              <a:t>is </a:t>
            </a:r>
            <a:r>
              <a:rPr lang="en-GB" sz="1050" b="1" dirty="0">
                <a:solidFill>
                  <a:srgbClr val="C00000"/>
                </a:solidFill>
              </a:rPr>
              <a:t>R3 451 850.00</a:t>
            </a:r>
          </a:p>
          <a:p>
            <a:endParaRPr lang="en-ZA" sz="2000" dirty="0"/>
          </a:p>
        </p:txBody>
      </p:sp>
    </p:spTree>
    <p:extLst>
      <p:ext uri="{BB962C8B-B14F-4D97-AF65-F5344CB8AC3E}">
        <p14:creationId xmlns:p14="http://schemas.microsoft.com/office/powerpoint/2010/main" val="38272914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15" name="Text Placeholder 3"/>
          <p:cNvSpPr>
            <a:spLocks noGrp="1"/>
          </p:cNvSpPr>
          <p:nvPr>
            <p:ph type="body" sz="half" idx="13" hasCustomPrompt="1"/>
          </p:nvPr>
        </p:nvSpPr>
        <p:spPr>
          <a:xfrm>
            <a:off x="546177" y="1252843"/>
            <a:ext cx="4982753" cy="5189362"/>
          </a:xfrm>
          <a:prstGeom prst="rect">
            <a:avLst/>
          </a:prstGeom>
        </p:spPr>
        <p:txBody>
          <a:bodyPr>
            <a:normAutofit/>
          </a:bodyPr>
          <a:lstStyle>
            <a:lvl1pPr marL="285750" indent="-285750">
              <a:buFont typeface="Arial" panose="020B0604020202020204" pitchFamily="34" charset="0"/>
              <a:buChar char="•"/>
              <a:defRPr sz="1400">
                <a:solidFill>
                  <a:srgbClr val="403B33"/>
                </a:solidFill>
                <a:latin typeface="Verdana" panose="020B0604030504040204" pitchFamily="34" charset="0"/>
                <a:ea typeface="Verdana" panose="020B0604030504040204" pitchFamily="34"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ZA" sz="4000" dirty="0"/>
              <a:t> LEGACY PROPERTIES</a:t>
            </a:r>
          </a:p>
          <a:p>
            <a:r>
              <a:rPr lang="en-GB" dirty="0"/>
              <a:t>Properties  that remained registered in the name of the Municipalities and the Provincial Government, where occupants did not pay the R2.00 but only signed the </a:t>
            </a:r>
            <a:r>
              <a:rPr lang="en-GB" b="1" dirty="0"/>
              <a:t>Deeds of Sale or Agreements of Sale (Transfers)</a:t>
            </a:r>
            <a:r>
              <a:rPr lang="en-GB" dirty="0"/>
              <a:t> before they could occupy the property.  </a:t>
            </a:r>
          </a:p>
          <a:p>
            <a:r>
              <a:rPr lang="en-GB" dirty="0"/>
              <a:t>Total Number:  </a:t>
            </a:r>
          </a:p>
          <a:p>
            <a:pPr lvl="1">
              <a:buFont typeface="Wingdings" panose="05000000000000000000" pitchFamily="2" charset="2"/>
              <a:buChar char="Ø"/>
            </a:pPr>
            <a:r>
              <a:rPr lang="en-GB" dirty="0"/>
              <a:t>Gauteng </a:t>
            </a:r>
            <a:r>
              <a:rPr lang="en-GB" b="1" dirty="0">
                <a:solidFill>
                  <a:srgbClr val="C00000"/>
                </a:solidFill>
              </a:rPr>
              <a:t>old stock is 531</a:t>
            </a:r>
          </a:p>
          <a:p>
            <a:pPr lvl="1">
              <a:buFont typeface="Wingdings" panose="05000000000000000000" pitchFamily="2" charset="2"/>
              <a:buChar char="Ø"/>
            </a:pPr>
            <a:r>
              <a:rPr lang="en-GB" dirty="0"/>
              <a:t>Gauteng </a:t>
            </a:r>
            <a:r>
              <a:rPr lang="en-GB" b="1" dirty="0">
                <a:solidFill>
                  <a:srgbClr val="C00000"/>
                </a:solidFill>
              </a:rPr>
              <a:t>new stock 1369</a:t>
            </a:r>
          </a:p>
          <a:p>
            <a:endParaRPr lang="en-ZA" sz="2000" dirty="0"/>
          </a:p>
        </p:txBody>
      </p:sp>
      <p:sp>
        <p:nvSpPr>
          <p:cNvPr id="19" name="TextBox 18">
            <a:extLst>
              <a:ext uri="{FF2B5EF4-FFF2-40B4-BE49-F238E27FC236}">
                <a16:creationId xmlns:a16="http://schemas.microsoft.com/office/drawing/2014/main" id="{85E52D84-8FFA-CB40-9BC9-5AAF2F7F5C55}"/>
              </a:ext>
            </a:extLst>
          </p:cNvPr>
          <p:cNvSpPr txBox="1"/>
          <p:nvPr userDrawn="1"/>
        </p:nvSpPr>
        <p:spPr>
          <a:xfrm>
            <a:off x="9044019" y="6442205"/>
            <a:ext cx="424440" cy="246221"/>
          </a:xfrm>
          <a:prstGeom prst="rect">
            <a:avLst/>
          </a:prstGeom>
          <a:noFill/>
        </p:spPr>
        <p:txBody>
          <a:bodyPr wrap="square" rtlCol="0">
            <a:spAutoFit/>
          </a:bodyPr>
          <a:lstStyle/>
          <a:p>
            <a:pPr marL="0" marR="0" indent="0" algn="r" defTabSz="742950" rtl="0" eaLnBrk="1" fontAlgn="auto" latinLnBrk="0" hangingPunct="1">
              <a:lnSpc>
                <a:spcPct val="100000"/>
              </a:lnSpc>
              <a:spcBef>
                <a:spcPts val="0"/>
              </a:spcBef>
              <a:spcAft>
                <a:spcPts val="0"/>
              </a:spcAft>
              <a:buClrTx/>
              <a:buSzTx/>
              <a:buFontTx/>
              <a:buNone/>
              <a:tabLst/>
              <a:defRPr/>
            </a:pPr>
            <a:fld id="{8DDBD872-0897-0246-8929-0A7B577D574C}" type="slidenum">
              <a:rPr lang="en-US" sz="1000" b="1" smtClean="0">
                <a:solidFill>
                  <a:srgbClr val="EB6324"/>
                </a:solidFill>
                <a:latin typeface="Arial" charset="0"/>
                <a:ea typeface="Arial" charset="0"/>
                <a:cs typeface="Arial" charset="0"/>
              </a:rPr>
              <a:pPr marL="0" marR="0" indent="0" algn="r" defTabSz="742950" rtl="0" eaLnBrk="1" fontAlgn="auto" latinLnBrk="0" hangingPunct="1">
                <a:lnSpc>
                  <a:spcPct val="100000"/>
                </a:lnSpc>
                <a:spcBef>
                  <a:spcPts val="0"/>
                </a:spcBef>
                <a:spcAft>
                  <a:spcPts val="0"/>
                </a:spcAft>
                <a:buClrTx/>
                <a:buSzTx/>
                <a:buFontTx/>
                <a:buNone/>
                <a:tabLst/>
                <a:defRPr/>
              </a:pPr>
              <a:t>‹#›</a:t>
            </a:fld>
            <a:endParaRPr lang="en-US" sz="1000" b="1" dirty="0">
              <a:solidFill>
                <a:srgbClr val="EB6324"/>
              </a:solidFill>
              <a:latin typeface="Arial" charset="0"/>
              <a:ea typeface="Arial" charset="0"/>
              <a:cs typeface="Arial" charset="0"/>
            </a:endParaRPr>
          </a:p>
        </p:txBody>
      </p:sp>
      <p:sp>
        <p:nvSpPr>
          <p:cNvPr id="16" name="Title 1">
            <a:extLst>
              <a:ext uri="{FF2B5EF4-FFF2-40B4-BE49-F238E27FC236}">
                <a16:creationId xmlns:a16="http://schemas.microsoft.com/office/drawing/2014/main" id="{5C1C64F4-E7FB-6A45-943D-284571F71CBC}"/>
              </a:ext>
            </a:extLst>
          </p:cNvPr>
          <p:cNvSpPr>
            <a:spLocks noGrp="1"/>
          </p:cNvSpPr>
          <p:nvPr>
            <p:ph type="title" hasCustomPrompt="1"/>
          </p:nvPr>
        </p:nvSpPr>
        <p:spPr>
          <a:xfrm>
            <a:off x="1222813" y="390420"/>
            <a:ext cx="10515600" cy="543854"/>
          </a:xfrm>
          <a:prstGeom prst="rect">
            <a:avLst/>
          </a:prstGeom>
        </p:spPr>
        <p:txBody>
          <a:bodyPr>
            <a:normAutofit/>
          </a:bodyPr>
          <a:lstStyle>
            <a:lvl1pPr>
              <a:defRPr sz="3300" b="1">
                <a:solidFill>
                  <a:schemeClr val="tx1"/>
                </a:solidFill>
                <a:latin typeface="HK Nova" pitchFamily="2" charset="77"/>
                <a:ea typeface="HK Nova" pitchFamily="2" charset="77"/>
                <a:cs typeface="Arial"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ZA" sz="4000" b="1" dirty="0"/>
              <a:t>PROPOSED SOLUTIONS TO LEGACY PROPERTIES</a:t>
            </a:r>
            <a:endParaRPr kumimoji="0" lang="en-ZA"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B47FD9C4-7791-454A-8D90-5AB6E980EFC7}"/>
              </a:ext>
            </a:extLst>
          </p:cNvPr>
          <p:cNvPicPr>
            <a:picLocks noChangeAspect="1"/>
          </p:cNvPicPr>
          <p:nvPr userDrawn="1"/>
        </p:nvPicPr>
        <p:blipFill>
          <a:blip r:embed="rId2"/>
          <a:stretch>
            <a:fillRect/>
          </a:stretch>
        </p:blipFill>
        <p:spPr>
          <a:xfrm>
            <a:off x="419475" y="329613"/>
            <a:ext cx="681618" cy="604661"/>
          </a:xfrm>
          <a:prstGeom prst="rect">
            <a:avLst/>
          </a:prstGeom>
        </p:spPr>
      </p:pic>
      <p:sp>
        <p:nvSpPr>
          <p:cNvPr id="6" name="Text Placeholder 3">
            <a:extLst>
              <a:ext uri="{FF2B5EF4-FFF2-40B4-BE49-F238E27FC236}">
                <a16:creationId xmlns:a16="http://schemas.microsoft.com/office/drawing/2014/main" id="{4FD3029D-F800-47D5-A92E-611A13B885AB}"/>
              </a:ext>
            </a:extLst>
          </p:cNvPr>
          <p:cNvSpPr>
            <a:spLocks noGrp="1"/>
          </p:cNvSpPr>
          <p:nvPr>
            <p:ph type="body" sz="half" idx="14" hasCustomPrompt="1"/>
          </p:nvPr>
        </p:nvSpPr>
        <p:spPr>
          <a:xfrm>
            <a:off x="6096000" y="1252843"/>
            <a:ext cx="4982753" cy="5189362"/>
          </a:xfrm>
          <a:prstGeom prst="rect">
            <a:avLst/>
          </a:prstGeom>
        </p:spPr>
        <p:txBody>
          <a:bodyPr>
            <a:noAutofit/>
          </a:bodyPr>
          <a:lstStyle>
            <a:lvl1pPr marL="0" indent="0">
              <a:buNone/>
              <a:defRPr sz="3600" baseline="0">
                <a:solidFill>
                  <a:srgbClr val="403B33"/>
                </a:solidFill>
                <a:latin typeface="Verdana" panose="020B0604030504040204" pitchFamily="34" charset="0"/>
                <a:ea typeface="Verdana" panose="020B0604030504040204" pitchFamily="34"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ZA" sz="2000" dirty="0"/>
              <a:t>PROPOSED SOLUTIONS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1050" b="0" i="0" u="none" strike="noStrike" kern="1200" cap="none" spc="0" normalizeH="0" baseline="0" noProof="0" dirty="0">
                <a:ln>
                  <a:noFill/>
                </a:ln>
                <a:solidFill>
                  <a:prstClr val="black"/>
                </a:solidFill>
                <a:effectLst/>
                <a:uLnTx/>
                <a:uFillTx/>
                <a:latin typeface="Calibri"/>
                <a:ea typeface="+mn-ea"/>
                <a:cs typeface="+mn-cs"/>
              </a:rPr>
              <a:t>A compensation </a:t>
            </a:r>
            <a:r>
              <a:rPr kumimoji="0" lang="en-GB" sz="1050" b="0" i="0" u="none" strike="noStrike" kern="1200" cap="none" spc="0" normalizeH="0" baseline="0" noProof="0" dirty="0">
                <a:ln>
                  <a:noFill/>
                </a:ln>
                <a:solidFill>
                  <a:srgbClr val="C00000"/>
                </a:solidFill>
                <a:effectLst/>
                <a:uLnTx/>
                <a:uFillTx/>
                <a:latin typeface="Calibri"/>
                <a:ea typeface="+mn-ea"/>
                <a:cs typeface="+mn-cs"/>
              </a:rPr>
              <a:t>of </a:t>
            </a:r>
            <a:r>
              <a:rPr kumimoji="0" lang="en-GB" sz="1050" b="1" i="0" u="none" strike="noStrike" kern="1200" cap="none" spc="0" normalizeH="0" baseline="0" noProof="0" dirty="0">
                <a:ln>
                  <a:noFill/>
                </a:ln>
                <a:solidFill>
                  <a:srgbClr val="C00000"/>
                </a:solidFill>
                <a:effectLst/>
                <a:uLnTx/>
                <a:uFillTx/>
                <a:latin typeface="Calibri"/>
                <a:ea typeface="+mn-ea"/>
                <a:cs typeface="+mn-cs"/>
              </a:rPr>
              <a:t>R23 670 917.64</a:t>
            </a:r>
            <a:r>
              <a:rPr kumimoji="0" lang="en-GB" sz="1050" b="0" i="0" u="none" strike="noStrike" kern="1200" cap="none" spc="0" normalizeH="0" baseline="0" noProof="0" dirty="0">
                <a:ln>
                  <a:noFill/>
                </a:ln>
                <a:solidFill>
                  <a:srgbClr val="C00000"/>
                </a:solidFill>
                <a:effectLst/>
                <a:uLnTx/>
                <a:uFillTx/>
                <a:latin typeface="Calibri"/>
                <a:ea typeface="+mn-ea"/>
                <a:cs typeface="+mn-cs"/>
              </a:rPr>
              <a:t> </a:t>
            </a:r>
            <a:r>
              <a:rPr kumimoji="0" lang="en-GB" sz="1050" b="0" i="0" u="none" strike="noStrike" kern="1200" cap="none" spc="0" normalizeH="0" baseline="0" noProof="0" dirty="0">
                <a:ln>
                  <a:noFill/>
                </a:ln>
                <a:effectLst/>
                <a:uLnTx/>
                <a:uFillTx/>
                <a:latin typeface="Calibri"/>
                <a:ea typeface="+mn-ea"/>
                <a:cs typeface="+mn-cs"/>
              </a:rPr>
              <a:t>for new stock </a:t>
            </a:r>
            <a:r>
              <a:rPr kumimoji="0" lang="en-GB" sz="1050" b="0" i="0" u="none" strike="noStrike" kern="1200" cap="none" spc="0" normalizeH="0" baseline="0" noProof="0" dirty="0">
                <a:ln>
                  <a:noFill/>
                </a:ln>
                <a:solidFill>
                  <a:srgbClr val="C00000"/>
                </a:solidFill>
                <a:effectLst/>
                <a:uLnTx/>
                <a:uFillTx/>
                <a:latin typeface="Calibri"/>
                <a:ea typeface="+mn-ea"/>
                <a:cs typeface="+mn-cs"/>
              </a:rPr>
              <a:t>(based on total amount owed by clients)</a:t>
            </a:r>
            <a:r>
              <a:rPr kumimoji="0" lang="en-GB" sz="1050" b="0" i="0" u="none" strike="noStrike" kern="1200" cap="none" spc="0" normalizeH="0" baseline="0" noProof="0" dirty="0">
                <a:ln>
                  <a:noFill/>
                </a:ln>
                <a:solidFill>
                  <a:prstClr val="black"/>
                </a:solidFill>
                <a:effectLst/>
                <a:uLnTx/>
                <a:uFillTx/>
                <a:latin typeface="Calibri"/>
                <a:ea typeface="+mn-ea"/>
                <a:cs typeface="+mn-cs"/>
              </a:rPr>
              <a:t>  </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GB" sz="105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1050" b="0" i="0" u="none" strike="noStrike" kern="1200" cap="none" spc="0" normalizeH="0" baseline="0" noProof="0" dirty="0">
                <a:ln>
                  <a:noFill/>
                </a:ln>
                <a:solidFill>
                  <a:prstClr val="black"/>
                </a:solidFill>
                <a:effectLst/>
                <a:uLnTx/>
                <a:uFillTx/>
                <a:latin typeface="Calibri"/>
                <a:ea typeface="+mn-ea"/>
                <a:cs typeface="+mn-cs"/>
              </a:rPr>
              <a:t>Conveyancing </a:t>
            </a:r>
            <a:r>
              <a:rPr kumimoji="0" lang="en-GB" sz="1050" b="0" i="0" u="none" strike="noStrike" kern="1200" cap="none" spc="0" normalizeH="0" baseline="0" noProof="0" dirty="0">
                <a:ln>
                  <a:noFill/>
                </a:ln>
                <a:effectLst/>
                <a:uLnTx/>
                <a:uFillTx/>
                <a:latin typeface="Calibri"/>
                <a:ea typeface="+mn-ea"/>
                <a:cs typeface="+mn-cs"/>
              </a:rPr>
              <a:t>costs at </a:t>
            </a:r>
          </a:p>
          <a:p>
            <a:pPr marL="0" marR="0" lvl="0" indent="0" algn="l" defTabSz="914400" rtl="0" eaLnBrk="1" fontAlgn="auto" latinLnBrk="0" hangingPunct="1">
              <a:lnSpc>
                <a:spcPct val="100000"/>
              </a:lnSpc>
              <a:spcBef>
                <a:spcPct val="20000"/>
              </a:spcBef>
              <a:spcAft>
                <a:spcPts val="0"/>
              </a:spcAft>
              <a:buClrTx/>
              <a:buSzTx/>
              <a:buNone/>
              <a:tabLst/>
              <a:defRPr/>
            </a:pPr>
            <a:r>
              <a:rPr kumimoji="0" lang="en-GB" sz="1050" b="0" i="0" u="none" strike="noStrike" kern="1200" cap="none" spc="0" normalizeH="0" baseline="0" noProof="0" dirty="0">
                <a:ln>
                  <a:noFill/>
                </a:ln>
                <a:solidFill>
                  <a:srgbClr val="C00000"/>
                </a:solidFill>
                <a:effectLst/>
                <a:uLnTx/>
                <a:uFillTx/>
                <a:latin typeface="Calibri"/>
                <a:ea typeface="+mn-ea"/>
                <a:cs typeface="+mn-cs"/>
              </a:rPr>
              <a:t>     </a:t>
            </a:r>
            <a:r>
              <a:rPr kumimoji="0" lang="en-GB" sz="1050" b="1" i="0" u="none" strike="noStrike" kern="1200" cap="none" spc="0" normalizeH="0" baseline="0" noProof="0" dirty="0">
                <a:ln>
                  <a:noFill/>
                </a:ln>
                <a:solidFill>
                  <a:srgbClr val="C00000"/>
                </a:solidFill>
                <a:effectLst/>
                <a:uLnTx/>
                <a:uFillTx/>
                <a:latin typeface="Calibri"/>
                <a:ea typeface="+mn-ea"/>
                <a:cs typeface="+mn-cs"/>
              </a:rPr>
              <a:t>R1 310 </a:t>
            </a:r>
            <a:r>
              <a:rPr kumimoji="0" lang="en-GB" sz="1050" b="0" i="0" u="none" strike="noStrike" kern="1200" cap="none" spc="0" normalizeH="0" baseline="0" noProof="0" dirty="0">
                <a:ln>
                  <a:noFill/>
                </a:ln>
                <a:solidFill>
                  <a:srgbClr val="C00000"/>
                </a:solidFill>
                <a:effectLst/>
                <a:uLnTx/>
                <a:uFillTx/>
                <a:latin typeface="Calibri"/>
                <a:ea typeface="+mn-ea"/>
                <a:cs typeface="+mn-cs"/>
              </a:rPr>
              <a:t>is </a:t>
            </a:r>
            <a:r>
              <a:rPr kumimoji="0" lang="en-GB" sz="1050" b="1" i="0" u="none" strike="noStrike" kern="1200" cap="none" spc="0" normalizeH="0" baseline="0" noProof="0" dirty="0">
                <a:ln>
                  <a:noFill/>
                </a:ln>
                <a:solidFill>
                  <a:srgbClr val="C00000"/>
                </a:solidFill>
                <a:effectLst/>
                <a:uLnTx/>
                <a:uFillTx/>
                <a:latin typeface="Calibri"/>
                <a:ea typeface="+mn-ea"/>
                <a:cs typeface="+mn-cs"/>
              </a:rPr>
              <a:t>R1 793 390.00</a:t>
            </a:r>
          </a:p>
          <a:p>
            <a:endParaRPr lang="en-ZA" sz="2000" dirty="0"/>
          </a:p>
        </p:txBody>
      </p:sp>
    </p:spTree>
    <p:extLst>
      <p:ext uri="{BB962C8B-B14F-4D97-AF65-F5344CB8AC3E}">
        <p14:creationId xmlns:p14="http://schemas.microsoft.com/office/powerpoint/2010/main" val="21443984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5" name="Text Placeholder 3"/>
          <p:cNvSpPr>
            <a:spLocks noGrp="1"/>
          </p:cNvSpPr>
          <p:nvPr>
            <p:ph type="body" sz="half" idx="13" hasCustomPrompt="1"/>
          </p:nvPr>
        </p:nvSpPr>
        <p:spPr>
          <a:xfrm>
            <a:off x="546177" y="1252843"/>
            <a:ext cx="4982753" cy="5189362"/>
          </a:xfrm>
          <a:prstGeom prst="rect">
            <a:avLst/>
          </a:prstGeom>
        </p:spPr>
        <p:txBody>
          <a:bodyPr>
            <a:normAutofit/>
          </a:bodyPr>
          <a:lstStyle>
            <a:lvl1pPr marL="285750" indent="-285750">
              <a:buFont typeface="Arial" panose="020B0604020202020204" pitchFamily="34" charset="0"/>
              <a:buChar char="•"/>
              <a:defRPr sz="1400">
                <a:solidFill>
                  <a:srgbClr val="403B33"/>
                </a:solidFill>
                <a:latin typeface="Verdana" panose="020B0604030504040204" pitchFamily="34" charset="0"/>
                <a:ea typeface="Verdana" panose="020B0604030504040204" pitchFamily="34"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ZA" sz="4000" dirty="0"/>
              <a:t> LEGACY PROPERTIES</a:t>
            </a:r>
          </a:p>
          <a:p>
            <a:r>
              <a:rPr lang="en-GB" dirty="0"/>
              <a:t>Properties with </a:t>
            </a:r>
            <a:r>
              <a:rPr lang="en-GB" b="1" dirty="0"/>
              <a:t>Lease Agreements (Rentals) </a:t>
            </a:r>
            <a:r>
              <a:rPr lang="en-GB" dirty="0"/>
              <a:t>signed by occupants for rental as they were not yet ready to purchase the properties and are still renting </a:t>
            </a:r>
            <a:r>
              <a:rPr lang="en-GB" b="1" dirty="0"/>
              <a:t>(in principle).</a:t>
            </a:r>
          </a:p>
          <a:p>
            <a:r>
              <a:rPr lang="en-GB" b="1" dirty="0"/>
              <a:t>Total Number:  </a:t>
            </a:r>
          </a:p>
          <a:p>
            <a:pPr lvl="1">
              <a:buFont typeface="Wingdings" panose="05000000000000000000" pitchFamily="2" charset="2"/>
              <a:buChar char="Ø"/>
            </a:pPr>
            <a:r>
              <a:rPr lang="en-GB" b="1" dirty="0"/>
              <a:t>Gauteng : </a:t>
            </a:r>
            <a:r>
              <a:rPr lang="en-GB" b="1" dirty="0">
                <a:solidFill>
                  <a:srgbClr val="FF0000"/>
                </a:solidFill>
              </a:rPr>
              <a:t>462</a:t>
            </a:r>
          </a:p>
          <a:p>
            <a:endParaRPr lang="en-ZA" sz="2000" dirty="0"/>
          </a:p>
        </p:txBody>
      </p:sp>
      <p:sp>
        <p:nvSpPr>
          <p:cNvPr id="19" name="TextBox 18">
            <a:extLst>
              <a:ext uri="{FF2B5EF4-FFF2-40B4-BE49-F238E27FC236}">
                <a16:creationId xmlns:a16="http://schemas.microsoft.com/office/drawing/2014/main" id="{85E52D84-8FFA-CB40-9BC9-5AAF2F7F5C55}"/>
              </a:ext>
            </a:extLst>
          </p:cNvPr>
          <p:cNvSpPr txBox="1"/>
          <p:nvPr userDrawn="1"/>
        </p:nvSpPr>
        <p:spPr>
          <a:xfrm>
            <a:off x="9044019" y="6442205"/>
            <a:ext cx="424440" cy="246221"/>
          </a:xfrm>
          <a:prstGeom prst="rect">
            <a:avLst/>
          </a:prstGeom>
          <a:noFill/>
        </p:spPr>
        <p:txBody>
          <a:bodyPr wrap="square" rtlCol="0">
            <a:spAutoFit/>
          </a:bodyPr>
          <a:lstStyle/>
          <a:p>
            <a:pPr marL="0" marR="0" indent="0" algn="r" defTabSz="742950" rtl="0" eaLnBrk="1" fontAlgn="auto" latinLnBrk="0" hangingPunct="1">
              <a:lnSpc>
                <a:spcPct val="100000"/>
              </a:lnSpc>
              <a:spcBef>
                <a:spcPts val="0"/>
              </a:spcBef>
              <a:spcAft>
                <a:spcPts val="0"/>
              </a:spcAft>
              <a:buClrTx/>
              <a:buSzTx/>
              <a:buFontTx/>
              <a:buNone/>
              <a:tabLst/>
              <a:defRPr/>
            </a:pPr>
            <a:fld id="{8DDBD872-0897-0246-8929-0A7B577D574C}" type="slidenum">
              <a:rPr lang="en-US" sz="1000" b="1" smtClean="0">
                <a:solidFill>
                  <a:srgbClr val="EB6324"/>
                </a:solidFill>
                <a:latin typeface="Arial" charset="0"/>
                <a:ea typeface="Arial" charset="0"/>
                <a:cs typeface="Arial" charset="0"/>
              </a:rPr>
              <a:pPr marL="0" marR="0" indent="0" algn="r" defTabSz="742950" rtl="0" eaLnBrk="1" fontAlgn="auto" latinLnBrk="0" hangingPunct="1">
                <a:lnSpc>
                  <a:spcPct val="100000"/>
                </a:lnSpc>
                <a:spcBef>
                  <a:spcPts val="0"/>
                </a:spcBef>
                <a:spcAft>
                  <a:spcPts val="0"/>
                </a:spcAft>
                <a:buClrTx/>
                <a:buSzTx/>
                <a:buFontTx/>
                <a:buNone/>
                <a:tabLst/>
                <a:defRPr/>
              </a:pPr>
              <a:t>‹#›</a:t>
            </a:fld>
            <a:endParaRPr lang="en-US" sz="1000" b="1" dirty="0">
              <a:solidFill>
                <a:srgbClr val="EB6324"/>
              </a:solidFill>
              <a:latin typeface="Arial" charset="0"/>
              <a:ea typeface="Arial" charset="0"/>
              <a:cs typeface="Arial" charset="0"/>
            </a:endParaRPr>
          </a:p>
        </p:txBody>
      </p:sp>
      <p:sp>
        <p:nvSpPr>
          <p:cNvPr id="16" name="Title 1">
            <a:extLst>
              <a:ext uri="{FF2B5EF4-FFF2-40B4-BE49-F238E27FC236}">
                <a16:creationId xmlns:a16="http://schemas.microsoft.com/office/drawing/2014/main" id="{5C1C64F4-E7FB-6A45-943D-284571F71CBC}"/>
              </a:ext>
            </a:extLst>
          </p:cNvPr>
          <p:cNvSpPr>
            <a:spLocks noGrp="1"/>
          </p:cNvSpPr>
          <p:nvPr>
            <p:ph type="title" hasCustomPrompt="1"/>
          </p:nvPr>
        </p:nvSpPr>
        <p:spPr>
          <a:xfrm>
            <a:off x="1222813" y="390420"/>
            <a:ext cx="10515600" cy="543854"/>
          </a:xfrm>
          <a:prstGeom prst="rect">
            <a:avLst/>
          </a:prstGeom>
        </p:spPr>
        <p:txBody>
          <a:bodyPr>
            <a:normAutofit/>
          </a:bodyPr>
          <a:lstStyle>
            <a:lvl1pPr>
              <a:defRPr sz="3300" b="1">
                <a:solidFill>
                  <a:schemeClr val="tx1"/>
                </a:solidFill>
                <a:latin typeface="HK Nova" pitchFamily="2" charset="77"/>
                <a:ea typeface="HK Nova" pitchFamily="2" charset="77"/>
                <a:cs typeface="Arial"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ZA" sz="4000" b="1" dirty="0"/>
              <a:t>PROPOSED SOLUTIONS TO LEGACY PROPERTIES</a:t>
            </a:r>
            <a:endParaRPr kumimoji="0" lang="en-ZA"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B47FD9C4-7791-454A-8D90-5AB6E980EFC7}"/>
              </a:ext>
            </a:extLst>
          </p:cNvPr>
          <p:cNvPicPr>
            <a:picLocks noChangeAspect="1"/>
          </p:cNvPicPr>
          <p:nvPr userDrawn="1"/>
        </p:nvPicPr>
        <p:blipFill>
          <a:blip r:embed="rId2"/>
          <a:stretch>
            <a:fillRect/>
          </a:stretch>
        </p:blipFill>
        <p:spPr>
          <a:xfrm>
            <a:off x="419475" y="329613"/>
            <a:ext cx="681618" cy="604661"/>
          </a:xfrm>
          <a:prstGeom prst="rect">
            <a:avLst/>
          </a:prstGeom>
        </p:spPr>
      </p:pic>
      <p:sp>
        <p:nvSpPr>
          <p:cNvPr id="6" name="Text Placeholder 3">
            <a:extLst>
              <a:ext uri="{FF2B5EF4-FFF2-40B4-BE49-F238E27FC236}">
                <a16:creationId xmlns:a16="http://schemas.microsoft.com/office/drawing/2014/main" id="{4FD3029D-F800-47D5-A92E-611A13B885AB}"/>
              </a:ext>
            </a:extLst>
          </p:cNvPr>
          <p:cNvSpPr>
            <a:spLocks noGrp="1"/>
          </p:cNvSpPr>
          <p:nvPr>
            <p:ph type="body" sz="half" idx="14" hasCustomPrompt="1"/>
          </p:nvPr>
        </p:nvSpPr>
        <p:spPr>
          <a:xfrm>
            <a:off x="6096000" y="1252843"/>
            <a:ext cx="4982753" cy="5189362"/>
          </a:xfrm>
          <a:prstGeom prst="rect">
            <a:avLst/>
          </a:prstGeom>
        </p:spPr>
        <p:txBody>
          <a:bodyPr>
            <a:noAutofit/>
          </a:bodyPr>
          <a:lstStyle>
            <a:lvl1pPr marL="0" indent="0">
              <a:buNone/>
              <a:defRPr sz="3600" baseline="0">
                <a:solidFill>
                  <a:srgbClr val="403B33"/>
                </a:solidFill>
                <a:latin typeface="Verdana" panose="020B0604030504040204" pitchFamily="34" charset="0"/>
                <a:ea typeface="Verdana" panose="020B0604030504040204" pitchFamily="34"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ZA" sz="2000" dirty="0"/>
              <a:t>PROPOSED SOLUTIONS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1050" i="0" u="none" strike="noStrike" kern="1200" cap="none" spc="0" normalizeH="0" baseline="0" noProof="0" dirty="0">
                <a:ln>
                  <a:noFill/>
                </a:ln>
                <a:solidFill>
                  <a:prstClr val="black"/>
                </a:solidFill>
                <a:effectLst/>
                <a:uLnTx/>
                <a:uFillTx/>
                <a:latin typeface="Calibri"/>
                <a:ea typeface="+mn-ea"/>
                <a:cs typeface="+mn-cs"/>
              </a:rPr>
              <a:t>A compensation amount to be decided by the board be paid to NWHC, and the houses be transferred for free to beneficiaries.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1050" i="0" u="none" strike="noStrike" kern="1200" cap="none" spc="0" normalizeH="0" baseline="0" noProof="0" dirty="0">
                <a:ln>
                  <a:noFill/>
                </a:ln>
                <a:solidFill>
                  <a:prstClr val="black"/>
                </a:solidFill>
                <a:effectLst/>
                <a:uLnTx/>
                <a:uFillTx/>
                <a:latin typeface="Calibri"/>
                <a:ea typeface="+mn-ea"/>
                <a:cs typeface="+mn-cs"/>
              </a:rPr>
              <a:t>Compensation cost  based of Board decision.</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1050" i="0" u="none" strike="noStrike" kern="1200" cap="none" spc="0" normalizeH="0" baseline="0" noProof="0" dirty="0">
                <a:ln>
                  <a:noFill/>
                </a:ln>
                <a:solidFill>
                  <a:prstClr val="black"/>
                </a:solidFill>
                <a:effectLst/>
                <a:uLnTx/>
                <a:uFillTx/>
                <a:latin typeface="Calibri"/>
                <a:ea typeface="+mn-ea"/>
                <a:cs typeface="+mn-cs"/>
              </a:rPr>
              <a:t>Conveyancing </a:t>
            </a:r>
            <a:r>
              <a:rPr kumimoji="0" lang="en-GB" sz="1050" i="0" u="none" strike="noStrike" kern="1200" cap="none" spc="0" normalizeH="0" baseline="0" noProof="0" dirty="0">
                <a:ln>
                  <a:noFill/>
                </a:ln>
                <a:solidFill>
                  <a:srgbClr val="C00000"/>
                </a:solidFill>
                <a:effectLst/>
                <a:uLnTx/>
                <a:uFillTx/>
                <a:latin typeface="Calibri"/>
                <a:ea typeface="+mn-ea"/>
                <a:cs typeface="+mn-cs"/>
              </a:rPr>
              <a:t>costs at </a:t>
            </a:r>
            <a:r>
              <a:rPr kumimoji="0" lang="en-GB" sz="1050" b="1" i="0" u="none" strike="noStrike" kern="1200" cap="none" spc="0" normalizeH="0" baseline="0" noProof="0" dirty="0">
                <a:ln>
                  <a:noFill/>
                </a:ln>
                <a:solidFill>
                  <a:srgbClr val="C00000"/>
                </a:solidFill>
                <a:effectLst/>
                <a:uLnTx/>
                <a:uFillTx/>
                <a:latin typeface="Calibri"/>
                <a:ea typeface="+mn-ea"/>
                <a:cs typeface="+mn-cs"/>
              </a:rPr>
              <a:t>R1 3 10 </a:t>
            </a:r>
            <a:r>
              <a:rPr kumimoji="0" lang="en-GB" sz="1050" i="0" u="none" strike="noStrike" kern="1200" cap="none" spc="0" normalizeH="0" baseline="0" noProof="0" dirty="0">
                <a:ln>
                  <a:noFill/>
                </a:ln>
                <a:solidFill>
                  <a:srgbClr val="C00000"/>
                </a:solidFill>
                <a:effectLst/>
                <a:uLnTx/>
                <a:uFillTx/>
                <a:latin typeface="Calibri"/>
                <a:ea typeface="+mn-ea"/>
                <a:cs typeface="+mn-cs"/>
              </a:rPr>
              <a:t>is</a:t>
            </a:r>
            <a:r>
              <a:rPr kumimoji="0" lang="en-GB" sz="1050" b="1" i="0" u="none" strike="noStrike" kern="1200" cap="none" spc="0" normalizeH="0" baseline="0" noProof="0" dirty="0">
                <a:ln>
                  <a:noFill/>
                </a:ln>
                <a:solidFill>
                  <a:srgbClr val="C00000"/>
                </a:solidFill>
                <a:effectLst/>
                <a:uLnTx/>
                <a:uFillTx/>
                <a:latin typeface="Calibri"/>
                <a:ea typeface="+mn-ea"/>
                <a:cs typeface="+mn-cs"/>
              </a:rPr>
              <a:t> R605 220.00</a:t>
            </a:r>
          </a:p>
          <a:p>
            <a:endParaRPr lang="en-ZA" sz="2000" dirty="0"/>
          </a:p>
        </p:txBody>
      </p:sp>
    </p:spTree>
    <p:extLst>
      <p:ext uri="{BB962C8B-B14F-4D97-AF65-F5344CB8AC3E}">
        <p14:creationId xmlns:p14="http://schemas.microsoft.com/office/powerpoint/2010/main" val="5815021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15" name="Text Placeholder 3"/>
          <p:cNvSpPr>
            <a:spLocks noGrp="1"/>
          </p:cNvSpPr>
          <p:nvPr>
            <p:ph type="body" sz="half" idx="13" hasCustomPrompt="1"/>
          </p:nvPr>
        </p:nvSpPr>
        <p:spPr>
          <a:xfrm>
            <a:off x="546177" y="1252843"/>
            <a:ext cx="4982753" cy="5189362"/>
          </a:xfrm>
          <a:prstGeom prst="rect">
            <a:avLst/>
          </a:prstGeom>
        </p:spPr>
        <p:txBody>
          <a:bodyPr>
            <a:normAutofit/>
          </a:bodyPr>
          <a:lstStyle>
            <a:lvl1pPr marL="285750" indent="-285750">
              <a:buFont typeface="Arial" panose="020B0604020202020204" pitchFamily="34" charset="0"/>
              <a:buChar char="•"/>
              <a:defRPr sz="1400">
                <a:solidFill>
                  <a:srgbClr val="403B33"/>
                </a:solidFill>
                <a:latin typeface="Verdana" panose="020B0604030504040204" pitchFamily="34" charset="0"/>
                <a:ea typeface="Verdana" panose="020B0604030504040204" pitchFamily="34" charset="0"/>
                <a:cs typeface="Arial" charset="0"/>
              </a:defRPr>
            </a:lvl1pPr>
            <a:lvl2pPr marL="742950" indent="-285750">
              <a:buFont typeface="Wingdings" panose="05000000000000000000" pitchFamily="2" charset="2"/>
              <a:buChar char="ü"/>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ZA" sz="4000" dirty="0"/>
              <a:t> LEGACY PROPERTIES</a:t>
            </a:r>
          </a:p>
          <a:p>
            <a:r>
              <a:rPr lang="en-GB" b="1" dirty="0"/>
              <a:t>Vacant land that has been purchased, where clients only paid 10% deposit</a:t>
            </a:r>
            <a:r>
              <a:rPr lang="en-GB" dirty="0"/>
              <a:t> and are still owing the rest, and now unable to pay off.</a:t>
            </a:r>
          </a:p>
          <a:p>
            <a:r>
              <a:rPr lang="en-GB" dirty="0"/>
              <a:t>Total Number:  </a:t>
            </a:r>
          </a:p>
          <a:p>
            <a:pPr lvl="1"/>
            <a:r>
              <a:rPr lang="en-GB" dirty="0"/>
              <a:t>Gauteng : </a:t>
            </a:r>
            <a:r>
              <a:rPr lang="en-GB" b="1" dirty="0"/>
              <a:t>490</a:t>
            </a:r>
          </a:p>
          <a:p>
            <a:pPr lvl="1"/>
            <a:r>
              <a:rPr lang="en-GB" dirty="0"/>
              <a:t>North West</a:t>
            </a:r>
          </a:p>
          <a:p>
            <a:pPr lvl="1"/>
            <a:r>
              <a:rPr lang="en-GB" dirty="0"/>
              <a:t>Free State</a:t>
            </a:r>
          </a:p>
          <a:p>
            <a:pPr lvl="1"/>
            <a:r>
              <a:rPr lang="en-GB" dirty="0"/>
              <a:t>Northern Cape</a:t>
            </a:r>
          </a:p>
          <a:p>
            <a:endParaRPr lang="en-GB" dirty="0"/>
          </a:p>
          <a:p>
            <a:endParaRPr lang="en-ZA" sz="2000" dirty="0"/>
          </a:p>
        </p:txBody>
      </p:sp>
      <p:sp>
        <p:nvSpPr>
          <p:cNvPr id="19" name="TextBox 18">
            <a:extLst>
              <a:ext uri="{FF2B5EF4-FFF2-40B4-BE49-F238E27FC236}">
                <a16:creationId xmlns:a16="http://schemas.microsoft.com/office/drawing/2014/main" id="{85E52D84-8FFA-CB40-9BC9-5AAF2F7F5C55}"/>
              </a:ext>
            </a:extLst>
          </p:cNvPr>
          <p:cNvSpPr txBox="1"/>
          <p:nvPr userDrawn="1"/>
        </p:nvSpPr>
        <p:spPr>
          <a:xfrm>
            <a:off x="9044019" y="6442205"/>
            <a:ext cx="424440" cy="246221"/>
          </a:xfrm>
          <a:prstGeom prst="rect">
            <a:avLst/>
          </a:prstGeom>
          <a:noFill/>
        </p:spPr>
        <p:txBody>
          <a:bodyPr wrap="square" rtlCol="0">
            <a:spAutoFit/>
          </a:bodyPr>
          <a:lstStyle/>
          <a:p>
            <a:pPr marL="0" marR="0" indent="0" algn="r" defTabSz="742950" rtl="0" eaLnBrk="1" fontAlgn="auto" latinLnBrk="0" hangingPunct="1">
              <a:lnSpc>
                <a:spcPct val="100000"/>
              </a:lnSpc>
              <a:spcBef>
                <a:spcPts val="0"/>
              </a:spcBef>
              <a:spcAft>
                <a:spcPts val="0"/>
              </a:spcAft>
              <a:buClrTx/>
              <a:buSzTx/>
              <a:buFontTx/>
              <a:buNone/>
              <a:tabLst/>
              <a:defRPr/>
            </a:pPr>
            <a:fld id="{8DDBD872-0897-0246-8929-0A7B577D574C}" type="slidenum">
              <a:rPr lang="en-US" sz="1000" b="1" smtClean="0">
                <a:solidFill>
                  <a:srgbClr val="EB6324"/>
                </a:solidFill>
                <a:latin typeface="Arial" charset="0"/>
                <a:ea typeface="Arial" charset="0"/>
                <a:cs typeface="Arial" charset="0"/>
              </a:rPr>
              <a:pPr marL="0" marR="0" indent="0" algn="r" defTabSz="742950" rtl="0" eaLnBrk="1" fontAlgn="auto" latinLnBrk="0" hangingPunct="1">
                <a:lnSpc>
                  <a:spcPct val="100000"/>
                </a:lnSpc>
                <a:spcBef>
                  <a:spcPts val="0"/>
                </a:spcBef>
                <a:spcAft>
                  <a:spcPts val="0"/>
                </a:spcAft>
                <a:buClrTx/>
                <a:buSzTx/>
                <a:buFontTx/>
                <a:buNone/>
                <a:tabLst/>
                <a:defRPr/>
              </a:pPr>
              <a:t>‹#›</a:t>
            </a:fld>
            <a:endParaRPr lang="en-US" sz="1000" b="1" dirty="0">
              <a:solidFill>
                <a:srgbClr val="EB6324"/>
              </a:solidFill>
              <a:latin typeface="Arial" charset="0"/>
              <a:ea typeface="Arial" charset="0"/>
              <a:cs typeface="Arial" charset="0"/>
            </a:endParaRPr>
          </a:p>
        </p:txBody>
      </p:sp>
      <p:sp>
        <p:nvSpPr>
          <p:cNvPr id="16" name="Title 1">
            <a:extLst>
              <a:ext uri="{FF2B5EF4-FFF2-40B4-BE49-F238E27FC236}">
                <a16:creationId xmlns:a16="http://schemas.microsoft.com/office/drawing/2014/main" id="{5C1C64F4-E7FB-6A45-943D-284571F71CBC}"/>
              </a:ext>
            </a:extLst>
          </p:cNvPr>
          <p:cNvSpPr>
            <a:spLocks noGrp="1"/>
          </p:cNvSpPr>
          <p:nvPr>
            <p:ph type="title" hasCustomPrompt="1"/>
          </p:nvPr>
        </p:nvSpPr>
        <p:spPr>
          <a:xfrm>
            <a:off x="1222813" y="390420"/>
            <a:ext cx="10515600" cy="543854"/>
          </a:xfrm>
          <a:prstGeom prst="rect">
            <a:avLst/>
          </a:prstGeom>
        </p:spPr>
        <p:txBody>
          <a:bodyPr>
            <a:normAutofit/>
          </a:bodyPr>
          <a:lstStyle>
            <a:lvl1pPr>
              <a:defRPr sz="3300" b="1">
                <a:solidFill>
                  <a:schemeClr val="tx1"/>
                </a:solidFill>
                <a:latin typeface="HK Nova" pitchFamily="2" charset="77"/>
                <a:ea typeface="HK Nova" pitchFamily="2" charset="77"/>
                <a:cs typeface="Arial"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ZA" sz="4000" b="1" dirty="0"/>
              <a:t>PROPOSED SOLUTIONS TO LEGACY PROPERTIES</a:t>
            </a:r>
            <a:endParaRPr kumimoji="0" lang="en-ZA"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B47FD9C4-7791-454A-8D90-5AB6E980EFC7}"/>
              </a:ext>
            </a:extLst>
          </p:cNvPr>
          <p:cNvPicPr>
            <a:picLocks noChangeAspect="1"/>
          </p:cNvPicPr>
          <p:nvPr userDrawn="1"/>
        </p:nvPicPr>
        <p:blipFill>
          <a:blip r:embed="rId2"/>
          <a:stretch>
            <a:fillRect/>
          </a:stretch>
        </p:blipFill>
        <p:spPr>
          <a:xfrm>
            <a:off x="419475" y="329613"/>
            <a:ext cx="681618" cy="604661"/>
          </a:xfrm>
          <a:prstGeom prst="rect">
            <a:avLst/>
          </a:prstGeom>
        </p:spPr>
      </p:pic>
      <p:sp>
        <p:nvSpPr>
          <p:cNvPr id="6" name="Text Placeholder 3">
            <a:extLst>
              <a:ext uri="{FF2B5EF4-FFF2-40B4-BE49-F238E27FC236}">
                <a16:creationId xmlns:a16="http://schemas.microsoft.com/office/drawing/2014/main" id="{4FD3029D-F800-47D5-A92E-611A13B885AB}"/>
              </a:ext>
            </a:extLst>
          </p:cNvPr>
          <p:cNvSpPr>
            <a:spLocks noGrp="1"/>
          </p:cNvSpPr>
          <p:nvPr>
            <p:ph type="body" sz="half" idx="14" hasCustomPrompt="1"/>
          </p:nvPr>
        </p:nvSpPr>
        <p:spPr>
          <a:xfrm>
            <a:off x="6096000" y="1252843"/>
            <a:ext cx="4982753" cy="5189362"/>
          </a:xfrm>
          <a:prstGeom prst="rect">
            <a:avLst/>
          </a:prstGeom>
        </p:spPr>
        <p:txBody>
          <a:bodyPr>
            <a:noAutofit/>
          </a:bodyPr>
          <a:lstStyle>
            <a:lvl1pPr marL="171450" indent="-171450">
              <a:buFont typeface="Arial" panose="020B0604020202020204" pitchFamily="34" charset="0"/>
              <a:buChar char="•"/>
              <a:defRPr sz="3600" baseline="0">
                <a:solidFill>
                  <a:srgbClr val="403B33"/>
                </a:solidFill>
                <a:latin typeface="Verdana" panose="020B0604030504040204" pitchFamily="34" charset="0"/>
                <a:ea typeface="Verdana" panose="020B0604030504040204" pitchFamily="34"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ZA" sz="2000" dirty="0"/>
              <a:t>PROPOSED SOLUTIONS</a:t>
            </a:r>
          </a:p>
          <a:p>
            <a:r>
              <a:rPr lang="en-ZA" sz="800" dirty="0"/>
              <a:t>Total outstanding balance payable to NWHC is </a:t>
            </a:r>
            <a:r>
              <a:rPr lang="en-ZA" sz="800" b="1" dirty="0"/>
              <a:t>R6 972 052.54</a:t>
            </a:r>
          </a:p>
          <a:p>
            <a:r>
              <a:rPr lang="en-ZA" sz="1050" dirty="0"/>
              <a:t>Total Conveyancing amount at </a:t>
            </a:r>
            <a:r>
              <a:rPr lang="en-ZA" sz="1050" b="1" dirty="0">
                <a:solidFill>
                  <a:srgbClr val="FF0000"/>
                </a:solidFill>
              </a:rPr>
              <a:t>R1 3 10 is R641 900.00</a:t>
            </a:r>
          </a:p>
          <a:p>
            <a:endParaRPr lang="en-ZA" sz="2000" dirty="0"/>
          </a:p>
        </p:txBody>
      </p:sp>
    </p:spTree>
    <p:extLst>
      <p:ext uri="{BB962C8B-B14F-4D97-AF65-F5344CB8AC3E}">
        <p14:creationId xmlns:p14="http://schemas.microsoft.com/office/powerpoint/2010/main" val="34849748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15" name="Text Placeholder 3"/>
          <p:cNvSpPr>
            <a:spLocks noGrp="1"/>
          </p:cNvSpPr>
          <p:nvPr>
            <p:ph type="body" sz="half" idx="13" hasCustomPrompt="1"/>
          </p:nvPr>
        </p:nvSpPr>
        <p:spPr>
          <a:xfrm>
            <a:off x="546177" y="1252843"/>
            <a:ext cx="4982753" cy="5189362"/>
          </a:xfrm>
          <a:prstGeom prst="rect">
            <a:avLst/>
          </a:prstGeom>
        </p:spPr>
        <p:txBody>
          <a:bodyPr>
            <a:normAutofit/>
          </a:bodyPr>
          <a:lstStyle>
            <a:lvl1pPr marL="285750" indent="-285750">
              <a:buFont typeface="Arial" panose="020B0604020202020204" pitchFamily="34" charset="0"/>
              <a:buChar char="•"/>
              <a:defRPr sz="1400">
                <a:solidFill>
                  <a:srgbClr val="403B33"/>
                </a:solidFill>
                <a:latin typeface="Verdana" panose="020B0604030504040204" pitchFamily="34" charset="0"/>
                <a:ea typeface="Verdana" panose="020B0604030504040204" pitchFamily="34" charset="0"/>
                <a:cs typeface="Arial" charset="0"/>
              </a:defRPr>
            </a:lvl1pPr>
            <a:lvl2pPr marL="800100" indent="-342900">
              <a:buFont typeface="Arial" panose="020B0604020202020204" pitchFamily="34" charset="0"/>
              <a:buChar char="•"/>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ZA" sz="4000" dirty="0"/>
              <a:t> LEGACY PROPERTIES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GB" dirty="0"/>
              <a:t>Vacant land </a:t>
            </a:r>
            <a:r>
              <a:rPr lang="en-GB" b="1" dirty="0"/>
              <a:t>not sold but illegally occupied.</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Total Number:  </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a:ea typeface="+mn-ea"/>
                <a:cs typeface="+mn-cs"/>
              </a:rPr>
              <a:t>Gauteng : </a:t>
            </a:r>
            <a:r>
              <a:rPr kumimoji="0" lang="en-GB" sz="2000" b="1" i="0" u="none" strike="noStrike" kern="1200" cap="none" spc="0" normalizeH="0" baseline="0" noProof="0" dirty="0">
                <a:ln>
                  <a:noFill/>
                </a:ln>
                <a:solidFill>
                  <a:srgbClr val="FF0000"/>
                </a:solidFill>
                <a:effectLst/>
                <a:uLnTx/>
                <a:uFillTx/>
                <a:latin typeface="Calibri"/>
                <a:ea typeface="+mn-ea"/>
                <a:cs typeface="+mn-cs"/>
              </a:rPr>
              <a:t>550</a:t>
            </a:r>
          </a:p>
          <a:p>
            <a:endParaRPr lang="en-GB" dirty="0"/>
          </a:p>
          <a:p>
            <a:endParaRPr lang="en-ZA" sz="2000" dirty="0"/>
          </a:p>
        </p:txBody>
      </p:sp>
      <p:sp>
        <p:nvSpPr>
          <p:cNvPr id="19" name="TextBox 18">
            <a:extLst>
              <a:ext uri="{FF2B5EF4-FFF2-40B4-BE49-F238E27FC236}">
                <a16:creationId xmlns:a16="http://schemas.microsoft.com/office/drawing/2014/main" id="{85E52D84-8FFA-CB40-9BC9-5AAF2F7F5C55}"/>
              </a:ext>
            </a:extLst>
          </p:cNvPr>
          <p:cNvSpPr txBox="1"/>
          <p:nvPr userDrawn="1"/>
        </p:nvSpPr>
        <p:spPr>
          <a:xfrm>
            <a:off x="9044019" y="6442205"/>
            <a:ext cx="424440" cy="246221"/>
          </a:xfrm>
          <a:prstGeom prst="rect">
            <a:avLst/>
          </a:prstGeom>
          <a:noFill/>
        </p:spPr>
        <p:txBody>
          <a:bodyPr wrap="square" rtlCol="0">
            <a:spAutoFit/>
          </a:bodyPr>
          <a:lstStyle/>
          <a:p>
            <a:pPr marL="0" marR="0" indent="0" algn="r" defTabSz="742950" rtl="0" eaLnBrk="1" fontAlgn="auto" latinLnBrk="0" hangingPunct="1">
              <a:lnSpc>
                <a:spcPct val="100000"/>
              </a:lnSpc>
              <a:spcBef>
                <a:spcPts val="0"/>
              </a:spcBef>
              <a:spcAft>
                <a:spcPts val="0"/>
              </a:spcAft>
              <a:buClrTx/>
              <a:buSzTx/>
              <a:buFontTx/>
              <a:buNone/>
              <a:tabLst/>
              <a:defRPr/>
            </a:pPr>
            <a:fld id="{8DDBD872-0897-0246-8929-0A7B577D574C}" type="slidenum">
              <a:rPr lang="en-US" sz="1000" b="1" smtClean="0">
                <a:solidFill>
                  <a:srgbClr val="EB6324"/>
                </a:solidFill>
                <a:latin typeface="Arial" charset="0"/>
                <a:ea typeface="Arial" charset="0"/>
                <a:cs typeface="Arial" charset="0"/>
              </a:rPr>
              <a:pPr marL="0" marR="0" indent="0" algn="r" defTabSz="742950" rtl="0" eaLnBrk="1" fontAlgn="auto" latinLnBrk="0" hangingPunct="1">
                <a:lnSpc>
                  <a:spcPct val="100000"/>
                </a:lnSpc>
                <a:spcBef>
                  <a:spcPts val="0"/>
                </a:spcBef>
                <a:spcAft>
                  <a:spcPts val="0"/>
                </a:spcAft>
                <a:buClrTx/>
                <a:buSzTx/>
                <a:buFontTx/>
                <a:buNone/>
                <a:tabLst/>
                <a:defRPr/>
              </a:pPr>
              <a:t>‹#›</a:t>
            </a:fld>
            <a:endParaRPr lang="en-US" sz="1000" b="1" dirty="0">
              <a:solidFill>
                <a:srgbClr val="EB6324"/>
              </a:solidFill>
              <a:latin typeface="Arial" charset="0"/>
              <a:ea typeface="Arial" charset="0"/>
              <a:cs typeface="Arial" charset="0"/>
            </a:endParaRPr>
          </a:p>
        </p:txBody>
      </p:sp>
      <p:sp>
        <p:nvSpPr>
          <p:cNvPr id="16" name="Title 1">
            <a:extLst>
              <a:ext uri="{FF2B5EF4-FFF2-40B4-BE49-F238E27FC236}">
                <a16:creationId xmlns:a16="http://schemas.microsoft.com/office/drawing/2014/main" id="{5C1C64F4-E7FB-6A45-943D-284571F71CBC}"/>
              </a:ext>
            </a:extLst>
          </p:cNvPr>
          <p:cNvSpPr>
            <a:spLocks noGrp="1"/>
          </p:cNvSpPr>
          <p:nvPr>
            <p:ph type="title" hasCustomPrompt="1"/>
          </p:nvPr>
        </p:nvSpPr>
        <p:spPr>
          <a:xfrm>
            <a:off x="1222813" y="390420"/>
            <a:ext cx="10515600" cy="543854"/>
          </a:xfrm>
          <a:prstGeom prst="rect">
            <a:avLst/>
          </a:prstGeom>
        </p:spPr>
        <p:txBody>
          <a:bodyPr>
            <a:normAutofit/>
          </a:bodyPr>
          <a:lstStyle>
            <a:lvl1pPr>
              <a:defRPr sz="3300" b="1">
                <a:solidFill>
                  <a:schemeClr val="tx1"/>
                </a:solidFill>
                <a:latin typeface="HK Nova" pitchFamily="2" charset="77"/>
                <a:ea typeface="HK Nova" pitchFamily="2" charset="77"/>
                <a:cs typeface="Arial"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ZA" sz="4000" b="1" dirty="0"/>
              <a:t>PROPOSED SOLUTIONS TO LEGACY PROPERTIES</a:t>
            </a:r>
            <a:endParaRPr kumimoji="0" lang="en-ZA"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B47FD9C4-7791-454A-8D90-5AB6E980EFC7}"/>
              </a:ext>
            </a:extLst>
          </p:cNvPr>
          <p:cNvPicPr>
            <a:picLocks noChangeAspect="1"/>
          </p:cNvPicPr>
          <p:nvPr userDrawn="1"/>
        </p:nvPicPr>
        <p:blipFill>
          <a:blip r:embed="rId2"/>
          <a:stretch>
            <a:fillRect/>
          </a:stretch>
        </p:blipFill>
        <p:spPr>
          <a:xfrm>
            <a:off x="419475" y="329613"/>
            <a:ext cx="681618" cy="604661"/>
          </a:xfrm>
          <a:prstGeom prst="rect">
            <a:avLst/>
          </a:prstGeom>
        </p:spPr>
      </p:pic>
      <p:sp>
        <p:nvSpPr>
          <p:cNvPr id="6" name="Text Placeholder 3">
            <a:extLst>
              <a:ext uri="{FF2B5EF4-FFF2-40B4-BE49-F238E27FC236}">
                <a16:creationId xmlns:a16="http://schemas.microsoft.com/office/drawing/2014/main" id="{4FD3029D-F800-47D5-A92E-611A13B885AB}"/>
              </a:ext>
            </a:extLst>
          </p:cNvPr>
          <p:cNvSpPr>
            <a:spLocks noGrp="1"/>
          </p:cNvSpPr>
          <p:nvPr>
            <p:ph type="body" sz="half" idx="14" hasCustomPrompt="1"/>
          </p:nvPr>
        </p:nvSpPr>
        <p:spPr>
          <a:xfrm>
            <a:off x="6096000" y="1252843"/>
            <a:ext cx="4982753" cy="5189362"/>
          </a:xfrm>
          <a:prstGeom prst="rect">
            <a:avLst/>
          </a:prstGeom>
        </p:spPr>
        <p:txBody>
          <a:bodyPr>
            <a:noAutofit/>
          </a:bodyPr>
          <a:lstStyle>
            <a:lvl1pPr marL="171450" indent="-171450">
              <a:buFont typeface="Arial" panose="020B0604020202020204" pitchFamily="34" charset="0"/>
              <a:buChar char="•"/>
              <a:defRPr sz="3600" baseline="0">
                <a:solidFill>
                  <a:srgbClr val="403B33"/>
                </a:solidFill>
                <a:latin typeface="Verdana" panose="020B0604030504040204" pitchFamily="34" charset="0"/>
                <a:ea typeface="Verdana" panose="020B0604030504040204" pitchFamily="34"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ZA" sz="2000" dirty="0"/>
              <a:t>PROPOSED SOLUTIONS</a:t>
            </a:r>
          </a:p>
          <a:p>
            <a:r>
              <a:rPr lang="en-GB" sz="800" dirty="0"/>
              <a:t>A compensation amount to be decided by the board be paid to NWHC, and the vacant sites be transferred for free to beneficiaries.</a:t>
            </a:r>
          </a:p>
          <a:p>
            <a:r>
              <a:rPr lang="en-GB" sz="800" dirty="0"/>
              <a:t>Compensation cost  based of Board decision.</a:t>
            </a:r>
          </a:p>
          <a:p>
            <a:r>
              <a:rPr lang="en-ZA" sz="800" dirty="0"/>
              <a:t>The Local Municipality to develop formal structures, using an instrument of their choice</a:t>
            </a:r>
          </a:p>
          <a:p>
            <a:endParaRPr lang="en-ZA" sz="2000" dirty="0"/>
          </a:p>
        </p:txBody>
      </p:sp>
    </p:spTree>
    <p:extLst>
      <p:ext uri="{BB962C8B-B14F-4D97-AF65-F5344CB8AC3E}">
        <p14:creationId xmlns:p14="http://schemas.microsoft.com/office/powerpoint/2010/main" val="41962263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15" name="Text Placeholder 3"/>
          <p:cNvSpPr>
            <a:spLocks noGrp="1"/>
          </p:cNvSpPr>
          <p:nvPr>
            <p:ph type="body" sz="half" idx="13" hasCustomPrompt="1"/>
          </p:nvPr>
        </p:nvSpPr>
        <p:spPr>
          <a:xfrm>
            <a:off x="546177" y="1252843"/>
            <a:ext cx="4982753" cy="5189362"/>
          </a:xfrm>
          <a:prstGeom prst="rect">
            <a:avLst/>
          </a:prstGeom>
        </p:spPr>
        <p:txBody>
          <a:bodyPr>
            <a:normAutofit/>
          </a:bodyPr>
          <a:lstStyle>
            <a:lvl1pPr marL="285750" indent="-285750">
              <a:buFont typeface="Arial" panose="020B0604020202020204" pitchFamily="34" charset="0"/>
              <a:buChar char="•"/>
              <a:defRPr sz="1400">
                <a:solidFill>
                  <a:srgbClr val="403B33"/>
                </a:solidFill>
                <a:latin typeface="Verdana" panose="020B0604030504040204" pitchFamily="34" charset="0"/>
                <a:ea typeface="Verdana" panose="020B0604030504040204" pitchFamily="34" charset="0"/>
                <a:cs typeface="Arial" charset="0"/>
              </a:defRPr>
            </a:lvl1pPr>
            <a:lvl2pPr marL="742950" indent="-285750">
              <a:buFont typeface="Wingdings" panose="05000000000000000000" pitchFamily="2" charset="2"/>
              <a:buChar char="ü"/>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ZA" sz="4000" dirty="0"/>
              <a:t> LEGACY PROPERTIES</a:t>
            </a:r>
          </a:p>
          <a:p>
            <a:r>
              <a:rPr lang="en-ZA" b="1" dirty="0"/>
              <a:t>Unoccupied </a:t>
            </a:r>
            <a:r>
              <a:rPr lang="en-ZA" dirty="0"/>
              <a:t>vacant land </a:t>
            </a:r>
          </a:p>
          <a:p>
            <a:r>
              <a:rPr lang="en-GB" dirty="0"/>
              <a:t>Total Number:  </a:t>
            </a:r>
          </a:p>
          <a:p>
            <a:pPr lvl="1"/>
            <a:r>
              <a:rPr lang="en-GB" dirty="0"/>
              <a:t>Gauteng : </a:t>
            </a:r>
            <a:r>
              <a:rPr lang="en-GB" b="1" dirty="0">
                <a:solidFill>
                  <a:srgbClr val="C00000"/>
                </a:solidFill>
              </a:rPr>
              <a:t>77</a:t>
            </a:r>
          </a:p>
          <a:p>
            <a:pPr marL="742950" lvl="1" indent="-285750"/>
            <a:r>
              <a:rPr lang="en-GB" b="1" dirty="0"/>
              <a:t>NB. </a:t>
            </a:r>
            <a:r>
              <a:rPr lang="en-GB" dirty="0"/>
              <a:t>Total likely to </a:t>
            </a:r>
            <a:r>
              <a:rPr lang="en-GB" b="1" dirty="0"/>
              <a:t>increase/decrease </a:t>
            </a:r>
            <a:r>
              <a:rPr lang="en-GB" dirty="0"/>
              <a:t>based on further invasion and updated verifications</a:t>
            </a:r>
            <a:endParaRPr lang="en-ZA" b="1" dirty="0"/>
          </a:p>
          <a:p>
            <a:endParaRPr lang="en-GB" dirty="0"/>
          </a:p>
          <a:p>
            <a:endParaRPr lang="en-ZA" sz="2000" dirty="0"/>
          </a:p>
        </p:txBody>
      </p:sp>
      <p:sp>
        <p:nvSpPr>
          <p:cNvPr id="19" name="TextBox 18">
            <a:extLst>
              <a:ext uri="{FF2B5EF4-FFF2-40B4-BE49-F238E27FC236}">
                <a16:creationId xmlns:a16="http://schemas.microsoft.com/office/drawing/2014/main" id="{85E52D84-8FFA-CB40-9BC9-5AAF2F7F5C55}"/>
              </a:ext>
            </a:extLst>
          </p:cNvPr>
          <p:cNvSpPr txBox="1"/>
          <p:nvPr userDrawn="1"/>
        </p:nvSpPr>
        <p:spPr>
          <a:xfrm>
            <a:off x="9044019" y="6442205"/>
            <a:ext cx="424440" cy="246221"/>
          </a:xfrm>
          <a:prstGeom prst="rect">
            <a:avLst/>
          </a:prstGeom>
          <a:noFill/>
        </p:spPr>
        <p:txBody>
          <a:bodyPr wrap="square" rtlCol="0">
            <a:spAutoFit/>
          </a:bodyPr>
          <a:lstStyle/>
          <a:p>
            <a:pPr marL="0" marR="0" indent="0" algn="r" defTabSz="742950" rtl="0" eaLnBrk="1" fontAlgn="auto" latinLnBrk="0" hangingPunct="1">
              <a:lnSpc>
                <a:spcPct val="100000"/>
              </a:lnSpc>
              <a:spcBef>
                <a:spcPts val="0"/>
              </a:spcBef>
              <a:spcAft>
                <a:spcPts val="0"/>
              </a:spcAft>
              <a:buClrTx/>
              <a:buSzTx/>
              <a:buFontTx/>
              <a:buNone/>
              <a:tabLst/>
              <a:defRPr/>
            </a:pPr>
            <a:fld id="{8DDBD872-0897-0246-8929-0A7B577D574C}" type="slidenum">
              <a:rPr lang="en-US" sz="1000" b="1" smtClean="0">
                <a:solidFill>
                  <a:srgbClr val="EB6324"/>
                </a:solidFill>
                <a:latin typeface="Arial" charset="0"/>
                <a:ea typeface="Arial" charset="0"/>
                <a:cs typeface="Arial" charset="0"/>
              </a:rPr>
              <a:pPr marL="0" marR="0" indent="0" algn="r" defTabSz="742950" rtl="0" eaLnBrk="1" fontAlgn="auto" latinLnBrk="0" hangingPunct="1">
                <a:lnSpc>
                  <a:spcPct val="100000"/>
                </a:lnSpc>
                <a:spcBef>
                  <a:spcPts val="0"/>
                </a:spcBef>
                <a:spcAft>
                  <a:spcPts val="0"/>
                </a:spcAft>
                <a:buClrTx/>
                <a:buSzTx/>
                <a:buFontTx/>
                <a:buNone/>
                <a:tabLst/>
                <a:defRPr/>
              </a:pPr>
              <a:t>‹#›</a:t>
            </a:fld>
            <a:endParaRPr lang="en-US" sz="1000" b="1" dirty="0">
              <a:solidFill>
                <a:srgbClr val="EB6324"/>
              </a:solidFill>
              <a:latin typeface="Arial" charset="0"/>
              <a:ea typeface="Arial" charset="0"/>
              <a:cs typeface="Arial" charset="0"/>
            </a:endParaRPr>
          </a:p>
        </p:txBody>
      </p:sp>
      <p:sp>
        <p:nvSpPr>
          <p:cNvPr id="16" name="Title 1">
            <a:extLst>
              <a:ext uri="{FF2B5EF4-FFF2-40B4-BE49-F238E27FC236}">
                <a16:creationId xmlns:a16="http://schemas.microsoft.com/office/drawing/2014/main" id="{5C1C64F4-E7FB-6A45-943D-284571F71CBC}"/>
              </a:ext>
            </a:extLst>
          </p:cNvPr>
          <p:cNvSpPr>
            <a:spLocks noGrp="1"/>
          </p:cNvSpPr>
          <p:nvPr>
            <p:ph type="title" hasCustomPrompt="1"/>
          </p:nvPr>
        </p:nvSpPr>
        <p:spPr>
          <a:xfrm>
            <a:off x="1222813" y="390420"/>
            <a:ext cx="10515600" cy="543854"/>
          </a:xfrm>
          <a:prstGeom prst="rect">
            <a:avLst/>
          </a:prstGeom>
        </p:spPr>
        <p:txBody>
          <a:bodyPr>
            <a:normAutofit/>
          </a:bodyPr>
          <a:lstStyle>
            <a:lvl1pPr>
              <a:defRPr sz="3300" b="1">
                <a:solidFill>
                  <a:schemeClr val="tx1"/>
                </a:solidFill>
                <a:latin typeface="HK Nova" pitchFamily="2" charset="77"/>
                <a:ea typeface="HK Nova" pitchFamily="2" charset="77"/>
                <a:cs typeface="Arial"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ZA" sz="4000" b="1" dirty="0"/>
              <a:t>PROPOSED SOLUTIONS TO LEGACY PROPERTIES</a:t>
            </a:r>
            <a:endParaRPr kumimoji="0" lang="en-ZA"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B47FD9C4-7791-454A-8D90-5AB6E980EFC7}"/>
              </a:ext>
            </a:extLst>
          </p:cNvPr>
          <p:cNvPicPr>
            <a:picLocks noChangeAspect="1"/>
          </p:cNvPicPr>
          <p:nvPr userDrawn="1"/>
        </p:nvPicPr>
        <p:blipFill>
          <a:blip r:embed="rId2"/>
          <a:stretch>
            <a:fillRect/>
          </a:stretch>
        </p:blipFill>
        <p:spPr>
          <a:xfrm>
            <a:off x="419475" y="329613"/>
            <a:ext cx="681618" cy="604661"/>
          </a:xfrm>
          <a:prstGeom prst="rect">
            <a:avLst/>
          </a:prstGeom>
        </p:spPr>
      </p:pic>
      <p:sp>
        <p:nvSpPr>
          <p:cNvPr id="6" name="Text Placeholder 3">
            <a:extLst>
              <a:ext uri="{FF2B5EF4-FFF2-40B4-BE49-F238E27FC236}">
                <a16:creationId xmlns:a16="http://schemas.microsoft.com/office/drawing/2014/main" id="{4FD3029D-F800-47D5-A92E-611A13B885AB}"/>
              </a:ext>
            </a:extLst>
          </p:cNvPr>
          <p:cNvSpPr>
            <a:spLocks noGrp="1"/>
          </p:cNvSpPr>
          <p:nvPr>
            <p:ph type="body" sz="half" idx="14" hasCustomPrompt="1"/>
          </p:nvPr>
        </p:nvSpPr>
        <p:spPr>
          <a:xfrm>
            <a:off x="6096000" y="1252843"/>
            <a:ext cx="4982753" cy="5189362"/>
          </a:xfrm>
          <a:prstGeom prst="rect">
            <a:avLst/>
          </a:prstGeom>
        </p:spPr>
        <p:txBody>
          <a:bodyPr>
            <a:noAutofit/>
          </a:bodyPr>
          <a:lstStyle>
            <a:lvl1pPr marL="171450" indent="-171450">
              <a:buFont typeface="Arial" panose="020B0604020202020204" pitchFamily="34" charset="0"/>
              <a:buChar char="•"/>
              <a:defRPr sz="3600" baseline="0">
                <a:solidFill>
                  <a:srgbClr val="403B33"/>
                </a:solidFill>
                <a:latin typeface="Verdana" panose="020B0604030504040204" pitchFamily="34" charset="0"/>
                <a:ea typeface="Verdana" panose="020B0604030504040204" pitchFamily="34"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ZA" sz="2000" dirty="0"/>
              <a:t>PROPOSED SOLUTIONS</a:t>
            </a:r>
          </a:p>
          <a:p>
            <a:r>
              <a:rPr lang="en-ZA" sz="800" dirty="0"/>
              <a:t>Housing Development Agency (HDA) be given first priority to identify land for development</a:t>
            </a:r>
          </a:p>
          <a:p>
            <a:r>
              <a:rPr lang="en-ZA" sz="800" dirty="0"/>
              <a:t>Local Municipalities also identify land earmarked for development</a:t>
            </a:r>
          </a:p>
          <a:p>
            <a:r>
              <a:rPr lang="en-ZA" sz="800" dirty="0"/>
              <a:t>Government Departments then follow</a:t>
            </a:r>
          </a:p>
          <a:p>
            <a:r>
              <a:rPr lang="en-ZA" sz="800" dirty="0"/>
              <a:t>Remaining land be auctioned</a:t>
            </a:r>
          </a:p>
          <a:p>
            <a:endParaRPr lang="en-ZA" sz="2000" dirty="0"/>
          </a:p>
        </p:txBody>
      </p:sp>
    </p:spTree>
    <p:extLst>
      <p:ext uri="{BB962C8B-B14F-4D97-AF65-F5344CB8AC3E}">
        <p14:creationId xmlns:p14="http://schemas.microsoft.com/office/powerpoint/2010/main" val="30998878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85E52D84-8FFA-CB40-9BC9-5AAF2F7F5C55}"/>
              </a:ext>
            </a:extLst>
          </p:cNvPr>
          <p:cNvSpPr txBox="1"/>
          <p:nvPr userDrawn="1"/>
        </p:nvSpPr>
        <p:spPr>
          <a:xfrm>
            <a:off x="9044019" y="6442205"/>
            <a:ext cx="424440" cy="246221"/>
          </a:xfrm>
          <a:prstGeom prst="rect">
            <a:avLst/>
          </a:prstGeom>
          <a:noFill/>
        </p:spPr>
        <p:txBody>
          <a:bodyPr wrap="square" rtlCol="0">
            <a:spAutoFit/>
          </a:bodyPr>
          <a:lstStyle/>
          <a:p>
            <a:pPr marL="0" marR="0" indent="0" algn="r" defTabSz="742950" rtl="0" eaLnBrk="1" fontAlgn="auto" latinLnBrk="0" hangingPunct="1">
              <a:lnSpc>
                <a:spcPct val="100000"/>
              </a:lnSpc>
              <a:spcBef>
                <a:spcPts val="0"/>
              </a:spcBef>
              <a:spcAft>
                <a:spcPts val="0"/>
              </a:spcAft>
              <a:buClrTx/>
              <a:buSzTx/>
              <a:buFontTx/>
              <a:buNone/>
              <a:tabLst/>
              <a:defRPr/>
            </a:pPr>
            <a:fld id="{8DDBD872-0897-0246-8929-0A7B577D574C}" type="slidenum">
              <a:rPr lang="en-US" sz="1000" b="1" smtClean="0">
                <a:solidFill>
                  <a:srgbClr val="EB6324"/>
                </a:solidFill>
                <a:latin typeface="Arial" charset="0"/>
                <a:ea typeface="Arial" charset="0"/>
                <a:cs typeface="Arial" charset="0"/>
              </a:rPr>
              <a:pPr marL="0" marR="0" indent="0" algn="r" defTabSz="742950" rtl="0" eaLnBrk="1" fontAlgn="auto" latinLnBrk="0" hangingPunct="1">
                <a:lnSpc>
                  <a:spcPct val="100000"/>
                </a:lnSpc>
                <a:spcBef>
                  <a:spcPts val="0"/>
                </a:spcBef>
                <a:spcAft>
                  <a:spcPts val="0"/>
                </a:spcAft>
                <a:buClrTx/>
                <a:buSzTx/>
                <a:buFontTx/>
                <a:buNone/>
                <a:tabLst/>
                <a:defRPr/>
              </a:pPr>
              <a:t>‹#›</a:t>
            </a:fld>
            <a:endParaRPr lang="en-US" sz="1000" b="1" dirty="0">
              <a:solidFill>
                <a:srgbClr val="EB6324"/>
              </a:solidFill>
              <a:latin typeface="Arial" charset="0"/>
              <a:ea typeface="Arial" charset="0"/>
              <a:cs typeface="Arial" charset="0"/>
            </a:endParaRPr>
          </a:p>
        </p:txBody>
      </p:sp>
      <p:sp>
        <p:nvSpPr>
          <p:cNvPr id="23" name="Title 1">
            <a:extLst>
              <a:ext uri="{FF2B5EF4-FFF2-40B4-BE49-F238E27FC236}">
                <a16:creationId xmlns:a16="http://schemas.microsoft.com/office/drawing/2014/main" id="{830149C3-F1CE-244F-8A08-0566E2F1A4B8}"/>
              </a:ext>
            </a:extLst>
          </p:cNvPr>
          <p:cNvSpPr>
            <a:spLocks noGrp="1"/>
          </p:cNvSpPr>
          <p:nvPr>
            <p:ph type="title" hasCustomPrompt="1"/>
          </p:nvPr>
        </p:nvSpPr>
        <p:spPr>
          <a:xfrm>
            <a:off x="1222813" y="390420"/>
            <a:ext cx="10515600" cy="543854"/>
          </a:xfrm>
          <a:prstGeom prst="rect">
            <a:avLst/>
          </a:prstGeom>
        </p:spPr>
        <p:txBody>
          <a:bodyPr>
            <a:normAutofit/>
          </a:bodyPr>
          <a:lstStyle>
            <a:lvl1pPr>
              <a:defRPr sz="3300" b="1">
                <a:solidFill>
                  <a:schemeClr val="tx1"/>
                </a:solidFill>
                <a:latin typeface="HK Nova" pitchFamily="2" charset="77"/>
                <a:ea typeface="HK Nova" pitchFamily="2" charset="77"/>
                <a:cs typeface="Arial" charset="0"/>
              </a:defRPr>
            </a:lvl1pPr>
          </a:lstStyle>
          <a:p>
            <a:r>
              <a:rPr lang="en-GB" b="1" dirty="0"/>
              <a:t>STATUS OF NWHC FARMS IN TSHWANE</a:t>
            </a:r>
            <a:endParaRPr lang="en-US" dirty="0"/>
          </a:p>
        </p:txBody>
      </p:sp>
      <p:pic>
        <p:nvPicPr>
          <p:cNvPr id="26" name="Picture 25">
            <a:extLst>
              <a:ext uri="{FF2B5EF4-FFF2-40B4-BE49-F238E27FC236}">
                <a16:creationId xmlns:a16="http://schemas.microsoft.com/office/drawing/2014/main" id="{0ACA69D2-3F8E-D449-9E20-2BFEF145EDE2}"/>
              </a:ext>
            </a:extLst>
          </p:cNvPr>
          <p:cNvPicPr>
            <a:picLocks noChangeAspect="1"/>
          </p:cNvPicPr>
          <p:nvPr userDrawn="1"/>
        </p:nvPicPr>
        <p:blipFill>
          <a:blip r:embed="rId2"/>
          <a:stretch>
            <a:fillRect/>
          </a:stretch>
        </p:blipFill>
        <p:spPr>
          <a:xfrm>
            <a:off x="419475" y="329613"/>
            <a:ext cx="681618" cy="604661"/>
          </a:xfrm>
          <a:prstGeom prst="rect">
            <a:avLst/>
          </a:prstGeom>
        </p:spPr>
      </p:pic>
      <p:pic>
        <p:nvPicPr>
          <p:cNvPr id="3" name="Picture 2">
            <a:extLst>
              <a:ext uri="{FF2B5EF4-FFF2-40B4-BE49-F238E27FC236}">
                <a16:creationId xmlns:a16="http://schemas.microsoft.com/office/drawing/2014/main" id="{09B1C746-D2CF-4851-99D2-2F6AC8FA4877}"/>
              </a:ext>
            </a:extLst>
          </p:cNvPr>
          <p:cNvPicPr>
            <a:picLocks noChangeAspect="1"/>
          </p:cNvPicPr>
          <p:nvPr userDrawn="1"/>
        </p:nvPicPr>
        <p:blipFill>
          <a:blip r:embed="rId3"/>
          <a:stretch>
            <a:fillRect/>
          </a:stretch>
        </p:blipFill>
        <p:spPr>
          <a:xfrm>
            <a:off x="1404028" y="1076992"/>
            <a:ext cx="8913517" cy="5488323"/>
          </a:xfrm>
          <a:prstGeom prst="rect">
            <a:avLst/>
          </a:prstGeom>
        </p:spPr>
      </p:pic>
    </p:spTree>
    <p:extLst>
      <p:ext uri="{BB962C8B-B14F-4D97-AF65-F5344CB8AC3E}">
        <p14:creationId xmlns:p14="http://schemas.microsoft.com/office/powerpoint/2010/main" val="10883163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85E52D84-8FFA-CB40-9BC9-5AAF2F7F5C55}"/>
              </a:ext>
            </a:extLst>
          </p:cNvPr>
          <p:cNvSpPr txBox="1"/>
          <p:nvPr userDrawn="1"/>
        </p:nvSpPr>
        <p:spPr>
          <a:xfrm>
            <a:off x="9044019" y="6442205"/>
            <a:ext cx="424440" cy="246221"/>
          </a:xfrm>
          <a:prstGeom prst="rect">
            <a:avLst/>
          </a:prstGeom>
          <a:noFill/>
        </p:spPr>
        <p:txBody>
          <a:bodyPr wrap="square" rtlCol="0">
            <a:spAutoFit/>
          </a:bodyPr>
          <a:lstStyle/>
          <a:p>
            <a:pPr marL="0" marR="0" indent="0" algn="r" defTabSz="742950" rtl="0" eaLnBrk="1" fontAlgn="auto" latinLnBrk="0" hangingPunct="1">
              <a:lnSpc>
                <a:spcPct val="100000"/>
              </a:lnSpc>
              <a:spcBef>
                <a:spcPts val="0"/>
              </a:spcBef>
              <a:spcAft>
                <a:spcPts val="0"/>
              </a:spcAft>
              <a:buClrTx/>
              <a:buSzTx/>
              <a:buFontTx/>
              <a:buNone/>
              <a:tabLst/>
              <a:defRPr/>
            </a:pPr>
            <a:fld id="{8DDBD872-0897-0246-8929-0A7B577D574C}" type="slidenum">
              <a:rPr lang="en-US" sz="1000" b="1" smtClean="0">
                <a:solidFill>
                  <a:srgbClr val="EB6324"/>
                </a:solidFill>
                <a:latin typeface="Arial" charset="0"/>
                <a:ea typeface="Arial" charset="0"/>
                <a:cs typeface="Arial" charset="0"/>
              </a:rPr>
              <a:pPr marL="0" marR="0" indent="0" algn="r" defTabSz="742950" rtl="0" eaLnBrk="1" fontAlgn="auto" latinLnBrk="0" hangingPunct="1">
                <a:lnSpc>
                  <a:spcPct val="100000"/>
                </a:lnSpc>
                <a:spcBef>
                  <a:spcPts val="0"/>
                </a:spcBef>
                <a:spcAft>
                  <a:spcPts val="0"/>
                </a:spcAft>
                <a:buClrTx/>
                <a:buSzTx/>
                <a:buFontTx/>
                <a:buNone/>
                <a:tabLst/>
                <a:defRPr/>
              </a:pPr>
              <a:t>‹#›</a:t>
            </a:fld>
            <a:endParaRPr lang="en-US" sz="1000" b="1" dirty="0">
              <a:solidFill>
                <a:srgbClr val="EB6324"/>
              </a:solidFill>
              <a:latin typeface="Arial" charset="0"/>
              <a:ea typeface="Arial" charset="0"/>
              <a:cs typeface="Arial" charset="0"/>
            </a:endParaRPr>
          </a:p>
        </p:txBody>
      </p:sp>
      <p:sp>
        <p:nvSpPr>
          <p:cNvPr id="23" name="Title 1">
            <a:extLst>
              <a:ext uri="{FF2B5EF4-FFF2-40B4-BE49-F238E27FC236}">
                <a16:creationId xmlns:a16="http://schemas.microsoft.com/office/drawing/2014/main" id="{830149C3-F1CE-244F-8A08-0566E2F1A4B8}"/>
              </a:ext>
            </a:extLst>
          </p:cNvPr>
          <p:cNvSpPr>
            <a:spLocks noGrp="1"/>
          </p:cNvSpPr>
          <p:nvPr>
            <p:ph type="title" hasCustomPrompt="1"/>
          </p:nvPr>
        </p:nvSpPr>
        <p:spPr>
          <a:xfrm>
            <a:off x="1222813" y="390420"/>
            <a:ext cx="10515600" cy="543854"/>
          </a:xfrm>
          <a:prstGeom prst="rect">
            <a:avLst/>
          </a:prstGeom>
        </p:spPr>
        <p:txBody>
          <a:bodyPr>
            <a:normAutofit/>
          </a:bodyPr>
          <a:lstStyle>
            <a:lvl1pPr>
              <a:defRPr sz="3300" b="1">
                <a:solidFill>
                  <a:schemeClr val="tx1"/>
                </a:solidFill>
                <a:latin typeface="HK Nova" pitchFamily="2" charset="77"/>
                <a:ea typeface="HK Nova" pitchFamily="2" charset="77"/>
                <a:cs typeface="Arial" charset="0"/>
              </a:defRPr>
            </a:lvl1pPr>
          </a:lstStyle>
          <a:p>
            <a:r>
              <a:rPr lang="en-GB" b="1" dirty="0"/>
              <a:t>STATUS OF NWHC FARMS IN TSHWANE</a:t>
            </a:r>
            <a:endParaRPr lang="en-US" dirty="0"/>
          </a:p>
        </p:txBody>
      </p:sp>
      <p:pic>
        <p:nvPicPr>
          <p:cNvPr id="26" name="Picture 25">
            <a:extLst>
              <a:ext uri="{FF2B5EF4-FFF2-40B4-BE49-F238E27FC236}">
                <a16:creationId xmlns:a16="http://schemas.microsoft.com/office/drawing/2014/main" id="{0ACA69D2-3F8E-D449-9E20-2BFEF145EDE2}"/>
              </a:ext>
            </a:extLst>
          </p:cNvPr>
          <p:cNvPicPr>
            <a:picLocks noChangeAspect="1"/>
          </p:cNvPicPr>
          <p:nvPr userDrawn="1"/>
        </p:nvPicPr>
        <p:blipFill>
          <a:blip r:embed="rId2"/>
          <a:stretch>
            <a:fillRect/>
          </a:stretch>
        </p:blipFill>
        <p:spPr>
          <a:xfrm>
            <a:off x="419475" y="329613"/>
            <a:ext cx="681618" cy="604661"/>
          </a:xfrm>
          <a:prstGeom prst="rect">
            <a:avLst/>
          </a:prstGeom>
        </p:spPr>
      </p:pic>
      <p:sp>
        <p:nvSpPr>
          <p:cNvPr id="7" name="TextBox 6">
            <a:extLst>
              <a:ext uri="{FF2B5EF4-FFF2-40B4-BE49-F238E27FC236}">
                <a16:creationId xmlns:a16="http://schemas.microsoft.com/office/drawing/2014/main" id="{BBB4F71F-F4B1-4FF7-B2E5-61A736E951E4}"/>
              </a:ext>
            </a:extLst>
          </p:cNvPr>
          <p:cNvSpPr txBox="1"/>
          <p:nvPr userDrawn="1"/>
        </p:nvSpPr>
        <p:spPr>
          <a:xfrm>
            <a:off x="674914" y="1253019"/>
            <a:ext cx="10689772" cy="4044184"/>
          </a:xfrm>
          <a:prstGeom prst="rect">
            <a:avLst/>
          </a:prstGeom>
          <a:noFill/>
        </p:spPr>
        <p:txBody>
          <a:bodyPr wrap="square">
            <a:spAutoFit/>
          </a:body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ZA" sz="2400" b="1" i="0" u="none" strike="noStrike" kern="1200" cap="none" spc="0" normalizeH="0" baseline="0" noProof="0" dirty="0">
                <a:ln>
                  <a:noFill/>
                </a:ln>
                <a:solidFill>
                  <a:prstClr val="black"/>
                </a:solidFill>
                <a:effectLst/>
                <a:uLnTx/>
                <a:uFillTx/>
                <a:latin typeface="Calibri"/>
                <a:ea typeface="+mn-ea"/>
                <a:cs typeface="+mn-cs"/>
              </a:rPr>
              <a:t>Status of 702 </a:t>
            </a:r>
            <a:r>
              <a:rPr kumimoji="0" lang="en-ZA" sz="2400" b="1" i="0" u="none" strike="noStrike" kern="1200" cap="none" spc="0" normalizeH="0" baseline="0" noProof="0" dirty="0" err="1">
                <a:ln>
                  <a:noFill/>
                </a:ln>
                <a:solidFill>
                  <a:prstClr val="black"/>
                </a:solidFill>
                <a:effectLst/>
                <a:uLnTx/>
                <a:uFillTx/>
                <a:latin typeface="Calibri"/>
                <a:ea typeface="+mn-ea"/>
                <a:cs typeface="+mn-cs"/>
              </a:rPr>
              <a:t>Mabopane</a:t>
            </a:r>
            <a:r>
              <a:rPr kumimoji="0" lang="en-ZA" sz="2400" b="1" i="0" u="none" strike="noStrike" kern="1200" cap="none" spc="0" normalizeH="0" baseline="0" noProof="0" dirty="0">
                <a:ln>
                  <a:noFill/>
                </a:ln>
                <a:solidFill>
                  <a:prstClr val="black"/>
                </a:solidFill>
                <a:effectLst/>
                <a:uLnTx/>
                <a:uFillTx/>
                <a:latin typeface="Calibri"/>
                <a:ea typeface="+mn-ea"/>
                <a:cs typeface="+mn-cs"/>
              </a:rPr>
              <a:t> JR  Portion 5</a:t>
            </a:r>
          </a:p>
          <a:p>
            <a:pPr marL="742950" marR="0" lvl="1" indent="-285750" algn="l"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ZA" sz="2000" b="0" i="0" u="none" strike="noStrike" kern="1200" cap="none" spc="0" normalizeH="0" baseline="0" noProof="0" dirty="0">
                <a:ln>
                  <a:noFill/>
                </a:ln>
                <a:solidFill>
                  <a:prstClr val="black"/>
                </a:solidFill>
                <a:effectLst/>
                <a:uLnTx/>
                <a:uFillTx/>
                <a:latin typeface="Calibri"/>
                <a:ea typeface="+mn-ea"/>
                <a:cs typeface="+mn-cs"/>
              </a:rPr>
              <a:t>Fully developed Township pre 1994 known as </a:t>
            </a:r>
            <a:r>
              <a:rPr kumimoji="0" lang="en-ZA" sz="2000" b="1" i="0" u="none" strike="noStrike" kern="1200" cap="none" spc="0" normalizeH="0" baseline="0" noProof="0" dirty="0" err="1">
                <a:ln>
                  <a:noFill/>
                </a:ln>
                <a:solidFill>
                  <a:prstClr val="black"/>
                </a:solidFill>
                <a:effectLst/>
                <a:uLnTx/>
                <a:uFillTx/>
                <a:latin typeface="Calibri"/>
                <a:ea typeface="+mn-ea"/>
                <a:cs typeface="+mn-cs"/>
              </a:rPr>
              <a:t>Mabopane</a:t>
            </a:r>
            <a:r>
              <a:rPr kumimoji="0" lang="en-ZA" sz="2000" b="1" i="0" u="none" strike="noStrike" kern="1200" cap="none" spc="0" normalizeH="0" baseline="0" noProof="0" dirty="0">
                <a:ln>
                  <a:noFill/>
                </a:ln>
                <a:solidFill>
                  <a:prstClr val="black"/>
                </a:solidFill>
                <a:effectLst/>
                <a:uLnTx/>
                <a:uFillTx/>
                <a:latin typeface="Calibri"/>
                <a:ea typeface="+mn-ea"/>
                <a:cs typeface="+mn-cs"/>
              </a:rPr>
              <a:t> Block A</a:t>
            </a:r>
          </a:p>
          <a:p>
            <a:pPr marL="742950" marR="0" lvl="1" indent="-285750" algn="l"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ZA" sz="2000" b="0" i="0" u="none" strike="noStrike" kern="1200" cap="none" spc="0" normalizeH="0" baseline="0" noProof="0" dirty="0">
                <a:ln>
                  <a:noFill/>
                </a:ln>
                <a:solidFill>
                  <a:prstClr val="black"/>
                </a:solidFill>
                <a:effectLst/>
                <a:uLnTx/>
                <a:uFillTx/>
                <a:latin typeface="Calibri"/>
                <a:ea typeface="+mn-ea"/>
                <a:cs typeface="+mn-cs"/>
              </a:rPr>
              <a:t>Township not proclaimed or formally established</a:t>
            </a:r>
          </a:p>
          <a:p>
            <a:pPr marL="742950" marR="0" lvl="1" indent="-285750" algn="l"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ZA" sz="2000" b="0" i="0" u="none" strike="noStrike" kern="1200" cap="none" spc="0" normalizeH="0" baseline="0" noProof="0" dirty="0" err="1">
                <a:ln>
                  <a:noFill/>
                </a:ln>
                <a:solidFill>
                  <a:prstClr val="black"/>
                </a:solidFill>
                <a:effectLst/>
                <a:uLnTx/>
                <a:uFillTx/>
                <a:latin typeface="Calibri"/>
                <a:ea typeface="+mn-ea"/>
                <a:cs typeface="+mn-cs"/>
              </a:rPr>
              <a:t>Selebogo</a:t>
            </a:r>
            <a:r>
              <a:rPr kumimoji="0" lang="en-ZA" sz="2000" b="0" i="0" u="none" strike="noStrike" kern="1200" cap="none" spc="0" normalizeH="0" baseline="0" noProof="0" dirty="0">
                <a:ln>
                  <a:noFill/>
                </a:ln>
                <a:solidFill>
                  <a:prstClr val="black"/>
                </a:solidFill>
                <a:effectLst/>
                <a:uLnTx/>
                <a:uFillTx/>
                <a:latin typeface="Calibri"/>
                <a:ea typeface="+mn-ea"/>
                <a:cs typeface="+mn-cs"/>
              </a:rPr>
              <a:t> Conveyancers appointed to do Township proclamation and registration – process started</a:t>
            </a:r>
          </a:p>
          <a:p>
            <a:pPr marL="742950" marR="0" lvl="1" indent="-285750" algn="l"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ZA" sz="2000" b="0" i="0" u="none" strike="noStrike" kern="1200" cap="none" spc="0" normalizeH="0" baseline="0" noProof="0" dirty="0">
                <a:ln>
                  <a:noFill/>
                </a:ln>
                <a:solidFill>
                  <a:prstClr val="black"/>
                </a:solidFill>
                <a:effectLst/>
                <a:uLnTx/>
                <a:uFillTx/>
                <a:latin typeface="Calibri"/>
                <a:ea typeface="+mn-ea"/>
                <a:cs typeface="+mn-cs"/>
              </a:rPr>
              <a:t>Process put on hold due to Tshwane claiming that NWHC owes them rates and taxes, thus cannot issue clearance certificate</a:t>
            </a:r>
          </a:p>
          <a:p>
            <a:pPr marL="742950" marR="0" lvl="1" indent="-285750" algn="l"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ZA" sz="2000" b="0" i="0" u="none" strike="noStrike" kern="1200" cap="none" spc="0" normalizeH="0" baseline="0" noProof="0" dirty="0">
                <a:ln>
                  <a:noFill/>
                </a:ln>
                <a:solidFill>
                  <a:prstClr val="black"/>
                </a:solidFill>
                <a:effectLst/>
                <a:uLnTx/>
                <a:uFillTx/>
                <a:latin typeface="Calibri"/>
                <a:ea typeface="+mn-ea"/>
                <a:cs typeface="+mn-cs"/>
              </a:rPr>
              <a:t>Currently residents cannot get full title or ownership of properties even when fully paid.</a:t>
            </a:r>
          </a:p>
          <a:p>
            <a:pPr marL="457200" marR="0" lvl="1" indent="0" algn="l" defTabSz="914400" rtl="0" eaLnBrk="1" fontAlgn="auto" latinLnBrk="0" hangingPunct="1">
              <a:lnSpc>
                <a:spcPct val="100000"/>
              </a:lnSpc>
              <a:spcBef>
                <a:spcPct val="20000"/>
              </a:spcBef>
              <a:spcAft>
                <a:spcPts val="0"/>
              </a:spcAft>
              <a:buClrTx/>
              <a:buSzTx/>
              <a:buNone/>
              <a:tabLst/>
              <a:defRPr/>
            </a:pPr>
            <a:endParaRPr lang="en-ZA" sz="2400" dirty="0"/>
          </a:p>
          <a:p>
            <a:r>
              <a:rPr lang="en-ZA" sz="2400" b="1" dirty="0"/>
              <a:t>Status of 702 </a:t>
            </a:r>
            <a:r>
              <a:rPr lang="en-ZA" sz="2400" b="1" dirty="0" err="1"/>
              <a:t>Mabopane</a:t>
            </a:r>
            <a:r>
              <a:rPr lang="en-ZA" sz="2400" b="1" dirty="0"/>
              <a:t> JR  Portion 7</a:t>
            </a:r>
          </a:p>
          <a:p>
            <a:pPr marL="457200" lvl="1" indent="0">
              <a:buNone/>
            </a:pPr>
            <a:r>
              <a:rPr lang="en-ZA" sz="2000" b="1" dirty="0"/>
              <a:t>NB. </a:t>
            </a:r>
            <a:r>
              <a:rPr lang="en-ZA" sz="2000" dirty="0"/>
              <a:t>Status is same as Portion 5 – </a:t>
            </a:r>
            <a:r>
              <a:rPr lang="en-ZA" sz="2000" b="1" dirty="0" err="1"/>
              <a:t>Mabopane</a:t>
            </a:r>
            <a:r>
              <a:rPr lang="en-ZA" sz="2000" b="1" dirty="0"/>
              <a:t>  Block B</a:t>
            </a:r>
          </a:p>
        </p:txBody>
      </p:sp>
    </p:spTree>
    <p:extLst>
      <p:ext uri="{BB962C8B-B14F-4D97-AF65-F5344CB8AC3E}">
        <p14:creationId xmlns:p14="http://schemas.microsoft.com/office/powerpoint/2010/main" val="34004867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85E52D84-8FFA-CB40-9BC9-5AAF2F7F5C55}"/>
              </a:ext>
            </a:extLst>
          </p:cNvPr>
          <p:cNvSpPr txBox="1"/>
          <p:nvPr userDrawn="1"/>
        </p:nvSpPr>
        <p:spPr>
          <a:xfrm>
            <a:off x="9044019" y="6442205"/>
            <a:ext cx="424440" cy="246221"/>
          </a:xfrm>
          <a:prstGeom prst="rect">
            <a:avLst/>
          </a:prstGeom>
          <a:noFill/>
        </p:spPr>
        <p:txBody>
          <a:bodyPr wrap="square" rtlCol="0">
            <a:spAutoFit/>
          </a:bodyPr>
          <a:lstStyle/>
          <a:p>
            <a:pPr marL="0" marR="0" indent="0" algn="r" defTabSz="742950" rtl="0" eaLnBrk="1" fontAlgn="auto" latinLnBrk="0" hangingPunct="1">
              <a:lnSpc>
                <a:spcPct val="100000"/>
              </a:lnSpc>
              <a:spcBef>
                <a:spcPts val="0"/>
              </a:spcBef>
              <a:spcAft>
                <a:spcPts val="0"/>
              </a:spcAft>
              <a:buClrTx/>
              <a:buSzTx/>
              <a:buFontTx/>
              <a:buNone/>
              <a:tabLst/>
              <a:defRPr/>
            </a:pPr>
            <a:fld id="{8DDBD872-0897-0246-8929-0A7B577D574C}" type="slidenum">
              <a:rPr lang="en-US" sz="1000" b="1" smtClean="0">
                <a:solidFill>
                  <a:srgbClr val="EB6324"/>
                </a:solidFill>
                <a:latin typeface="Arial" charset="0"/>
                <a:ea typeface="Arial" charset="0"/>
                <a:cs typeface="Arial" charset="0"/>
              </a:rPr>
              <a:pPr marL="0" marR="0" indent="0" algn="r" defTabSz="742950" rtl="0" eaLnBrk="1" fontAlgn="auto" latinLnBrk="0" hangingPunct="1">
                <a:lnSpc>
                  <a:spcPct val="100000"/>
                </a:lnSpc>
                <a:spcBef>
                  <a:spcPts val="0"/>
                </a:spcBef>
                <a:spcAft>
                  <a:spcPts val="0"/>
                </a:spcAft>
                <a:buClrTx/>
                <a:buSzTx/>
                <a:buFontTx/>
                <a:buNone/>
                <a:tabLst/>
                <a:defRPr/>
              </a:pPr>
              <a:t>‹#›</a:t>
            </a:fld>
            <a:endParaRPr lang="en-US" sz="1000" b="1" dirty="0">
              <a:solidFill>
                <a:srgbClr val="EB6324"/>
              </a:solidFill>
              <a:latin typeface="Arial" charset="0"/>
              <a:ea typeface="Arial" charset="0"/>
              <a:cs typeface="Arial" charset="0"/>
            </a:endParaRPr>
          </a:p>
        </p:txBody>
      </p:sp>
      <p:sp>
        <p:nvSpPr>
          <p:cNvPr id="23" name="Title 1">
            <a:extLst>
              <a:ext uri="{FF2B5EF4-FFF2-40B4-BE49-F238E27FC236}">
                <a16:creationId xmlns:a16="http://schemas.microsoft.com/office/drawing/2014/main" id="{830149C3-F1CE-244F-8A08-0566E2F1A4B8}"/>
              </a:ext>
            </a:extLst>
          </p:cNvPr>
          <p:cNvSpPr>
            <a:spLocks noGrp="1"/>
          </p:cNvSpPr>
          <p:nvPr>
            <p:ph type="title" hasCustomPrompt="1"/>
          </p:nvPr>
        </p:nvSpPr>
        <p:spPr>
          <a:xfrm>
            <a:off x="1222813" y="390420"/>
            <a:ext cx="10515600" cy="543854"/>
          </a:xfrm>
          <a:prstGeom prst="rect">
            <a:avLst/>
          </a:prstGeom>
        </p:spPr>
        <p:txBody>
          <a:bodyPr>
            <a:normAutofit/>
          </a:bodyPr>
          <a:lstStyle>
            <a:lvl1pPr>
              <a:defRPr sz="3300" b="1">
                <a:solidFill>
                  <a:schemeClr val="tx1"/>
                </a:solidFill>
                <a:latin typeface="HK Nova" pitchFamily="2" charset="77"/>
                <a:ea typeface="HK Nova" pitchFamily="2" charset="77"/>
                <a:cs typeface="Arial" charset="0"/>
              </a:defRPr>
            </a:lvl1pPr>
          </a:lstStyle>
          <a:p>
            <a:r>
              <a:rPr lang="en-GB" b="1" dirty="0"/>
              <a:t>STATUS OF NWHC FARMS IN TSHWANE</a:t>
            </a:r>
            <a:endParaRPr lang="en-US" dirty="0"/>
          </a:p>
        </p:txBody>
      </p:sp>
      <p:pic>
        <p:nvPicPr>
          <p:cNvPr id="26" name="Picture 25">
            <a:extLst>
              <a:ext uri="{FF2B5EF4-FFF2-40B4-BE49-F238E27FC236}">
                <a16:creationId xmlns:a16="http://schemas.microsoft.com/office/drawing/2014/main" id="{0ACA69D2-3F8E-D449-9E20-2BFEF145EDE2}"/>
              </a:ext>
            </a:extLst>
          </p:cNvPr>
          <p:cNvPicPr>
            <a:picLocks noChangeAspect="1"/>
          </p:cNvPicPr>
          <p:nvPr userDrawn="1"/>
        </p:nvPicPr>
        <p:blipFill>
          <a:blip r:embed="rId2"/>
          <a:stretch>
            <a:fillRect/>
          </a:stretch>
        </p:blipFill>
        <p:spPr>
          <a:xfrm>
            <a:off x="419475" y="329613"/>
            <a:ext cx="681618" cy="604661"/>
          </a:xfrm>
          <a:prstGeom prst="rect">
            <a:avLst/>
          </a:prstGeom>
        </p:spPr>
      </p:pic>
      <p:sp>
        <p:nvSpPr>
          <p:cNvPr id="7" name="TextBox 6">
            <a:extLst>
              <a:ext uri="{FF2B5EF4-FFF2-40B4-BE49-F238E27FC236}">
                <a16:creationId xmlns:a16="http://schemas.microsoft.com/office/drawing/2014/main" id="{BBB4F71F-F4B1-4FF7-B2E5-61A736E951E4}"/>
              </a:ext>
            </a:extLst>
          </p:cNvPr>
          <p:cNvSpPr txBox="1"/>
          <p:nvPr userDrawn="1"/>
        </p:nvSpPr>
        <p:spPr>
          <a:xfrm>
            <a:off x="674914" y="1253019"/>
            <a:ext cx="10689772" cy="5152180"/>
          </a:xfrm>
          <a:prstGeom prst="rect">
            <a:avLst/>
          </a:prstGeom>
          <a:noFill/>
        </p:spPr>
        <p:txBody>
          <a:bodyPr wrap="square">
            <a:spAutoFit/>
          </a:body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ZA" sz="2400" b="1" i="0" u="none" strike="noStrike" kern="1200" cap="none" spc="0" normalizeH="0" baseline="0" noProof="0" dirty="0">
                <a:ln>
                  <a:noFill/>
                </a:ln>
                <a:solidFill>
                  <a:prstClr val="black"/>
                </a:solidFill>
                <a:effectLst/>
                <a:uLnTx/>
                <a:uFillTx/>
                <a:latin typeface="Calibri"/>
                <a:ea typeface="+mn-ea"/>
                <a:cs typeface="+mn-cs"/>
              </a:rPr>
              <a:t>Status of 702 </a:t>
            </a:r>
            <a:r>
              <a:rPr kumimoji="0" lang="en-ZA" sz="2400" b="1" i="0" u="none" strike="noStrike" kern="1200" cap="none" spc="0" normalizeH="0" baseline="0" noProof="0" dirty="0" err="1">
                <a:ln>
                  <a:noFill/>
                </a:ln>
                <a:solidFill>
                  <a:prstClr val="black"/>
                </a:solidFill>
                <a:effectLst/>
                <a:uLnTx/>
                <a:uFillTx/>
                <a:latin typeface="Calibri"/>
                <a:ea typeface="+mn-ea"/>
                <a:cs typeface="+mn-cs"/>
              </a:rPr>
              <a:t>Mabopane</a:t>
            </a:r>
            <a:r>
              <a:rPr kumimoji="0" lang="en-ZA" sz="2400" b="1" i="0" u="none" strike="noStrike" kern="1200" cap="none" spc="0" normalizeH="0" baseline="0" noProof="0" dirty="0">
                <a:ln>
                  <a:noFill/>
                </a:ln>
                <a:solidFill>
                  <a:prstClr val="black"/>
                </a:solidFill>
                <a:effectLst/>
                <a:uLnTx/>
                <a:uFillTx/>
                <a:latin typeface="Calibri"/>
                <a:ea typeface="+mn-ea"/>
                <a:cs typeface="+mn-cs"/>
              </a:rPr>
              <a:t> JR  Portion 33</a:t>
            </a:r>
          </a:p>
          <a:p>
            <a:pPr marL="742950" marR="0" lvl="1" indent="-285750" algn="l"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ZA" sz="2000" b="0" i="0" u="none" strike="noStrike" kern="1200" cap="none" spc="0" normalizeH="0" baseline="0" noProof="0" dirty="0">
                <a:ln>
                  <a:noFill/>
                </a:ln>
                <a:solidFill>
                  <a:prstClr val="black"/>
                </a:solidFill>
                <a:effectLst/>
                <a:uLnTx/>
                <a:uFillTx/>
                <a:latin typeface="Calibri"/>
                <a:ea typeface="+mn-ea"/>
                <a:cs typeface="+mn-cs"/>
              </a:rPr>
              <a:t>Fully developed Township pre 1994 known as </a:t>
            </a:r>
            <a:r>
              <a:rPr kumimoji="0" lang="en-ZA" sz="2000" b="1" i="0" u="none" strike="noStrike" kern="1200" cap="none" spc="0" normalizeH="0" baseline="0" noProof="0" dirty="0" err="1">
                <a:ln>
                  <a:noFill/>
                </a:ln>
                <a:solidFill>
                  <a:prstClr val="black"/>
                </a:solidFill>
                <a:effectLst/>
                <a:uLnTx/>
                <a:uFillTx/>
                <a:latin typeface="Calibri"/>
                <a:ea typeface="+mn-ea"/>
                <a:cs typeface="+mn-cs"/>
              </a:rPr>
              <a:t>Winterveldt</a:t>
            </a:r>
            <a:r>
              <a:rPr kumimoji="0" lang="en-ZA" sz="2000" b="1" i="0" u="none" strike="noStrike" kern="1200" cap="none" spc="0" normalizeH="0" baseline="0" noProof="0" dirty="0">
                <a:ln>
                  <a:noFill/>
                </a:ln>
                <a:solidFill>
                  <a:prstClr val="black"/>
                </a:solidFill>
                <a:effectLst/>
                <a:uLnTx/>
                <a:uFillTx/>
                <a:latin typeface="Calibri"/>
                <a:ea typeface="+mn-ea"/>
                <a:cs typeface="+mn-cs"/>
              </a:rPr>
              <a:t> /Lebanon</a:t>
            </a:r>
          </a:p>
          <a:p>
            <a:pPr marL="742950" marR="0" lvl="1" indent="-285750" algn="l"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ZA" sz="2000" b="0" i="0" u="none" strike="noStrike" kern="1200" cap="none" spc="0" normalizeH="0" baseline="0" noProof="0" dirty="0">
                <a:ln>
                  <a:noFill/>
                </a:ln>
                <a:solidFill>
                  <a:prstClr val="black"/>
                </a:solidFill>
                <a:effectLst/>
                <a:uLnTx/>
                <a:uFillTx/>
                <a:latin typeface="Calibri"/>
                <a:ea typeface="+mn-ea"/>
                <a:cs typeface="+mn-cs"/>
              </a:rPr>
              <a:t>Township not proclaimed or formally established</a:t>
            </a:r>
          </a:p>
          <a:p>
            <a:pPr marL="742950" marR="0" lvl="1" indent="-285750" algn="l"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ZA" sz="2000" b="0" i="0" u="none" strike="noStrike" kern="1200" cap="none" spc="0" normalizeH="0" baseline="0" noProof="0" dirty="0" err="1">
                <a:ln>
                  <a:noFill/>
                </a:ln>
                <a:solidFill>
                  <a:prstClr val="black"/>
                </a:solidFill>
                <a:effectLst/>
                <a:uLnTx/>
                <a:uFillTx/>
                <a:latin typeface="Calibri"/>
                <a:ea typeface="+mn-ea"/>
                <a:cs typeface="+mn-cs"/>
              </a:rPr>
              <a:t>Selebogo</a:t>
            </a:r>
            <a:r>
              <a:rPr kumimoji="0" lang="en-ZA" sz="2000" b="0" i="0" u="none" strike="noStrike" kern="1200" cap="none" spc="0" normalizeH="0" baseline="0" noProof="0" dirty="0">
                <a:ln>
                  <a:noFill/>
                </a:ln>
                <a:solidFill>
                  <a:prstClr val="black"/>
                </a:solidFill>
                <a:effectLst/>
                <a:uLnTx/>
                <a:uFillTx/>
                <a:latin typeface="Calibri"/>
                <a:ea typeface="+mn-ea"/>
                <a:cs typeface="+mn-cs"/>
              </a:rPr>
              <a:t> Conveyancers appointed to do Township proclamation and registration – process not started</a:t>
            </a:r>
          </a:p>
          <a:p>
            <a:pPr marL="742950" marR="0" lvl="1" indent="-285750" algn="l"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ZA" sz="2000" b="0" i="0" u="none" strike="noStrike" kern="1200" cap="none" spc="0" normalizeH="0" baseline="0" noProof="0" dirty="0">
                <a:ln>
                  <a:noFill/>
                </a:ln>
                <a:solidFill>
                  <a:prstClr val="black"/>
                </a:solidFill>
                <a:effectLst/>
                <a:uLnTx/>
                <a:uFillTx/>
                <a:latin typeface="Calibri"/>
                <a:ea typeface="+mn-ea"/>
                <a:cs typeface="+mn-cs"/>
              </a:rPr>
              <a:t>Currently residents cannot get full title or ownership of properties.</a:t>
            </a:r>
          </a:p>
          <a:p>
            <a:pPr marL="457200" marR="0" lvl="1" indent="0" algn="l" defTabSz="914400" rtl="0" eaLnBrk="1" fontAlgn="auto" latinLnBrk="0" hangingPunct="1">
              <a:lnSpc>
                <a:spcPct val="100000"/>
              </a:lnSpc>
              <a:spcBef>
                <a:spcPct val="20000"/>
              </a:spcBef>
              <a:spcAft>
                <a:spcPts val="0"/>
              </a:spcAft>
              <a:buClrTx/>
              <a:buSzTx/>
              <a:buNone/>
              <a:tabLst/>
              <a:defRPr/>
            </a:pPr>
            <a:endParaRPr kumimoji="0" lang="en-ZA" sz="2000" b="0" i="0" u="none" strike="noStrike" kern="1200" cap="none" spc="0" normalizeH="0" baseline="0" noProof="0" dirty="0">
              <a:ln>
                <a:noFill/>
              </a:ln>
              <a:solidFill>
                <a:prstClr val="black"/>
              </a:solidFill>
              <a:effectLst/>
              <a:uLnTx/>
              <a:uFillTx/>
              <a:latin typeface="Calibri"/>
              <a:ea typeface="+mn-ea"/>
              <a:cs typeface="+mn-cs"/>
            </a:endParaRPr>
          </a:p>
          <a:p>
            <a:pPr marR="0" lvl="1"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pl-PL" sz="2400" b="1" i="0" u="none" strike="noStrike" kern="1200" cap="none" spc="0" normalizeH="0" baseline="0" noProof="0" dirty="0">
                <a:ln>
                  <a:noFill/>
                </a:ln>
                <a:solidFill>
                  <a:prstClr val="black"/>
                </a:solidFill>
                <a:effectLst/>
                <a:uLnTx/>
                <a:uFillTx/>
                <a:latin typeface="Calibri"/>
                <a:ea typeface="+mn-ea"/>
                <a:cs typeface="+mn-cs"/>
              </a:rPr>
              <a:t>Status of 702 Mabopane JR P</a:t>
            </a:r>
            <a:r>
              <a:rPr kumimoji="0" lang="en-ZA" sz="2400" b="1" i="0" u="none" strike="noStrike" kern="1200" cap="none" spc="0" normalizeH="0" baseline="0" noProof="0" dirty="0" err="1">
                <a:ln>
                  <a:noFill/>
                </a:ln>
                <a:solidFill>
                  <a:prstClr val="black"/>
                </a:solidFill>
                <a:effectLst/>
                <a:uLnTx/>
                <a:uFillTx/>
                <a:latin typeface="Calibri"/>
                <a:ea typeface="+mn-ea"/>
                <a:cs typeface="+mn-cs"/>
              </a:rPr>
              <a:t>ortions</a:t>
            </a:r>
            <a:r>
              <a:rPr kumimoji="0" lang="pl-PL" sz="2400" b="1" i="0" u="none" strike="noStrike" kern="1200" cap="none" spc="0" normalizeH="0" baseline="0" noProof="0" dirty="0">
                <a:ln>
                  <a:noFill/>
                </a:ln>
                <a:solidFill>
                  <a:prstClr val="black"/>
                </a:solidFill>
                <a:effectLst/>
                <a:uLnTx/>
                <a:uFillTx/>
                <a:latin typeface="Calibri"/>
                <a:ea typeface="+mn-ea"/>
                <a:cs typeface="+mn-cs"/>
              </a:rPr>
              <a:t> </a:t>
            </a:r>
            <a:r>
              <a:rPr kumimoji="0" lang="en-ZA" sz="2400" b="1" i="0" u="none" strike="noStrike" kern="1200" cap="none" spc="0" normalizeH="0" baseline="0" noProof="0" dirty="0">
                <a:ln>
                  <a:noFill/>
                </a:ln>
                <a:solidFill>
                  <a:prstClr val="black"/>
                </a:solidFill>
                <a:effectLst/>
                <a:uLnTx/>
                <a:uFillTx/>
                <a:latin typeface="Calibri"/>
                <a:ea typeface="+mn-ea"/>
                <a:cs typeface="+mn-cs"/>
              </a:rPr>
              <a:t>24 &amp; 29</a:t>
            </a:r>
            <a:endParaRPr kumimoji="0" lang="pl-PL" sz="2400" b="1" i="0" u="none" strike="noStrike" kern="1200" cap="none" spc="0" normalizeH="0" baseline="0" noProof="0" dirty="0">
              <a:ln>
                <a:noFill/>
              </a:ln>
              <a:solidFill>
                <a:prstClr val="black"/>
              </a:solidFill>
              <a:effectLst/>
              <a:uLnTx/>
              <a:uFillTx/>
              <a:latin typeface="Calibri"/>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ZA" sz="2000" b="0" i="0" u="none" strike="noStrike" kern="1200" cap="none" spc="0" normalizeH="0" baseline="0" noProof="0" dirty="0">
                <a:ln>
                  <a:noFill/>
                </a:ln>
                <a:solidFill>
                  <a:prstClr val="black"/>
                </a:solidFill>
                <a:effectLst/>
                <a:uLnTx/>
                <a:uFillTx/>
                <a:latin typeface="Calibri"/>
                <a:ea typeface="+mn-ea"/>
                <a:cs typeface="+mn-cs"/>
              </a:rPr>
              <a:t>Fully developed Township pre 1994 known as </a:t>
            </a:r>
            <a:r>
              <a:rPr kumimoji="0" lang="en-ZA" sz="2000" b="1" i="0" u="none" strike="noStrike" kern="1200" cap="none" spc="0" normalizeH="0" baseline="0" noProof="0" dirty="0" err="1">
                <a:ln>
                  <a:noFill/>
                </a:ln>
                <a:solidFill>
                  <a:prstClr val="black"/>
                </a:solidFill>
                <a:effectLst/>
                <a:uLnTx/>
                <a:uFillTx/>
                <a:latin typeface="Calibri"/>
                <a:ea typeface="+mn-ea"/>
                <a:cs typeface="+mn-cs"/>
              </a:rPr>
              <a:t>Kopanong</a:t>
            </a:r>
            <a:endParaRPr kumimoji="0" lang="en-ZA" sz="2000" b="1" i="0" u="none" strike="noStrike" kern="1200" cap="none" spc="0" normalizeH="0" baseline="0" noProof="0" dirty="0">
              <a:ln>
                <a:noFill/>
              </a:ln>
              <a:solidFill>
                <a:prstClr val="black"/>
              </a:solidFill>
              <a:effectLst/>
              <a:uLnTx/>
              <a:uFillTx/>
              <a:latin typeface="Calibri"/>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ZA" sz="2000" b="0" i="0" u="none" strike="noStrike" kern="1200" cap="none" spc="0" normalizeH="0" baseline="0" noProof="0" dirty="0">
                <a:ln>
                  <a:noFill/>
                </a:ln>
                <a:solidFill>
                  <a:prstClr val="black"/>
                </a:solidFill>
                <a:effectLst/>
                <a:uLnTx/>
                <a:uFillTx/>
                <a:latin typeface="Calibri"/>
                <a:ea typeface="+mn-ea"/>
                <a:cs typeface="+mn-cs"/>
              </a:rPr>
              <a:t>Township not proclaimed or formally established</a:t>
            </a:r>
          </a:p>
          <a:p>
            <a:pPr marL="742950" marR="0" lvl="1" indent="-285750" algn="l"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GB" sz="2000" b="0" i="0" u="none" strike="noStrike" kern="1200" cap="none" spc="0" normalizeH="0" baseline="0" noProof="0" dirty="0" err="1">
                <a:ln>
                  <a:noFill/>
                </a:ln>
                <a:solidFill>
                  <a:prstClr val="black"/>
                </a:solidFill>
                <a:effectLst/>
                <a:uLnTx/>
                <a:uFillTx/>
                <a:latin typeface="Calibri"/>
                <a:ea typeface="+mn-ea"/>
                <a:cs typeface="+mn-cs"/>
              </a:rPr>
              <a:t>Selebogo</a:t>
            </a:r>
            <a:r>
              <a:rPr kumimoji="0" lang="en-GB" sz="2000" b="0" i="0" u="none" strike="noStrike" kern="1200" cap="none" spc="0" normalizeH="0" baseline="0" noProof="0" dirty="0">
                <a:ln>
                  <a:noFill/>
                </a:ln>
                <a:solidFill>
                  <a:prstClr val="black"/>
                </a:solidFill>
                <a:effectLst/>
                <a:uLnTx/>
                <a:uFillTx/>
                <a:latin typeface="Calibri"/>
                <a:ea typeface="+mn-ea"/>
                <a:cs typeface="+mn-cs"/>
              </a:rPr>
              <a:t> Conveyancers appointed to do Township proclamation and registration – progress uncertain</a:t>
            </a:r>
          </a:p>
          <a:p>
            <a:pPr marL="742950" marR="0" lvl="1" indent="-285750" algn="l"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GB" sz="2000" b="0" i="0" u="none" strike="noStrike" kern="1200" cap="none" spc="0" normalizeH="0" baseline="0" noProof="0" dirty="0">
                <a:ln>
                  <a:noFill/>
                </a:ln>
                <a:solidFill>
                  <a:prstClr val="black"/>
                </a:solidFill>
                <a:effectLst/>
                <a:uLnTx/>
                <a:uFillTx/>
                <a:latin typeface="Calibri"/>
                <a:ea typeface="+mn-ea"/>
                <a:cs typeface="+mn-cs"/>
              </a:rPr>
              <a:t>Currently residents cannot get full title or ownership of properties</a:t>
            </a:r>
            <a:endParaRPr kumimoji="0" lang="en-ZA" sz="2000" b="0" i="0" u="none" strike="noStrike" kern="1200" cap="none" spc="0" normalizeH="0" baseline="0" noProof="0" dirty="0">
              <a:ln>
                <a:noFill/>
              </a:ln>
              <a:solidFill>
                <a:prstClr val="black"/>
              </a:solidFill>
              <a:effectLst/>
              <a:uLnTx/>
              <a:uFillTx/>
              <a:latin typeface="Calibri"/>
              <a:ea typeface="+mn-ea"/>
              <a:cs typeface="+mn-cs"/>
            </a:endParaRPr>
          </a:p>
          <a:p>
            <a:pPr marL="457200" lvl="1" indent="0">
              <a:buNone/>
            </a:pPr>
            <a:endParaRPr lang="en-ZA" sz="2000" b="1" dirty="0"/>
          </a:p>
        </p:txBody>
      </p:sp>
    </p:spTree>
    <p:extLst>
      <p:ext uri="{BB962C8B-B14F-4D97-AF65-F5344CB8AC3E}">
        <p14:creationId xmlns:p14="http://schemas.microsoft.com/office/powerpoint/2010/main" val="3381827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FBC44-0CE1-445B-98DB-4FBF2F2D36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D582ECB-8353-47DC-8ABA-A628DD5D42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26A16D-C5D3-4CAF-95DC-F9DBBDCFD7AB}"/>
              </a:ext>
            </a:extLst>
          </p:cNvPr>
          <p:cNvSpPr>
            <a:spLocks noGrp="1"/>
          </p:cNvSpPr>
          <p:nvPr>
            <p:ph type="dt" sz="half" idx="10"/>
          </p:nvPr>
        </p:nvSpPr>
        <p:spPr/>
        <p:txBody>
          <a:bodyPr/>
          <a:lstStyle/>
          <a:p>
            <a:fld id="{8D6D7E0D-0C41-4151-8B25-EF0E65785D93}" type="datetime1">
              <a:rPr lang="en-US" smtClean="0"/>
              <a:t>8/16/2023</a:t>
            </a:fld>
            <a:endParaRPr lang="en-US"/>
          </a:p>
        </p:txBody>
      </p:sp>
      <p:sp>
        <p:nvSpPr>
          <p:cNvPr id="5" name="Footer Placeholder 4">
            <a:extLst>
              <a:ext uri="{FF2B5EF4-FFF2-40B4-BE49-F238E27FC236}">
                <a16:creationId xmlns:a16="http://schemas.microsoft.com/office/drawing/2014/main" id="{7F44AAC8-323F-4329-A44E-62C6464774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8A9FDE-06A2-43DB-9143-2EF58FB9F40D}"/>
              </a:ext>
            </a:extLst>
          </p:cNvPr>
          <p:cNvSpPr>
            <a:spLocks noGrp="1"/>
          </p:cNvSpPr>
          <p:nvPr>
            <p:ph type="sldNum" sz="quarter" idx="12"/>
          </p:nvPr>
        </p:nvSpPr>
        <p:spPr/>
        <p:txBody>
          <a:bodyPr/>
          <a:lstStyle/>
          <a:p>
            <a:fld id="{6B968A9A-1F71-4E08-B60C-F540437C7D59}" type="slidenum">
              <a:rPr lang="en-US" smtClean="0"/>
              <a:t>‹#›</a:t>
            </a:fld>
            <a:endParaRPr lang="en-US"/>
          </a:p>
        </p:txBody>
      </p:sp>
    </p:spTree>
    <p:extLst>
      <p:ext uri="{BB962C8B-B14F-4D97-AF65-F5344CB8AC3E}">
        <p14:creationId xmlns:p14="http://schemas.microsoft.com/office/powerpoint/2010/main" val="30094264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85E52D84-8FFA-CB40-9BC9-5AAF2F7F5C55}"/>
              </a:ext>
            </a:extLst>
          </p:cNvPr>
          <p:cNvSpPr txBox="1"/>
          <p:nvPr userDrawn="1"/>
        </p:nvSpPr>
        <p:spPr>
          <a:xfrm>
            <a:off x="9044019" y="6442205"/>
            <a:ext cx="424440" cy="246221"/>
          </a:xfrm>
          <a:prstGeom prst="rect">
            <a:avLst/>
          </a:prstGeom>
          <a:noFill/>
        </p:spPr>
        <p:txBody>
          <a:bodyPr wrap="square" rtlCol="0">
            <a:spAutoFit/>
          </a:bodyPr>
          <a:lstStyle/>
          <a:p>
            <a:pPr marL="0" marR="0" indent="0" algn="r" defTabSz="742950" rtl="0" eaLnBrk="1" fontAlgn="auto" latinLnBrk="0" hangingPunct="1">
              <a:lnSpc>
                <a:spcPct val="100000"/>
              </a:lnSpc>
              <a:spcBef>
                <a:spcPts val="0"/>
              </a:spcBef>
              <a:spcAft>
                <a:spcPts val="0"/>
              </a:spcAft>
              <a:buClrTx/>
              <a:buSzTx/>
              <a:buFontTx/>
              <a:buNone/>
              <a:tabLst/>
              <a:defRPr/>
            </a:pPr>
            <a:fld id="{8DDBD872-0897-0246-8929-0A7B577D574C}" type="slidenum">
              <a:rPr lang="en-US" sz="1000" b="1" smtClean="0">
                <a:solidFill>
                  <a:srgbClr val="EB6324"/>
                </a:solidFill>
                <a:latin typeface="Arial" charset="0"/>
                <a:ea typeface="Arial" charset="0"/>
                <a:cs typeface="Arial" charset="0"/>
              </a:rPr>
              <a:pPr marL="0" marR="0" indent="0" algn="r" defTabSz="742950" rtl="0" eaLnBrk="1" fontAlgn="auto" latinLnBrk="0" hangingPunct="1">
                <a:lnSpc>
                  <a:spcPct val="100000"/>
                </a:lnSpc>
                <a:spcBef>
                  <a:spcPts val="0"/>
                </a:spcBef>
                <a:spcAft>
                  <a:spcPts val="0"/>
                </a:spcAft>
                <a:buClrTx/>
                <a:buSzTx/>
                <a:buFontTx/>
                <a:buNone/>
                <a:tabLst/>
                <a:defRPr/>
              </a:pPr>
              <a:t>‹#›</a:t>
            </a:fld>
            <a:endParaRPr lang="en-US" sz="1000" b="1" dirty="0">
              <a:solidFill>
                <a:srgbClr val="EB6324"/>
              </a:solidFill>
              <a:latin typeface="Arial" charset="0"/>
              <a:ea typeface="Arial" charset="0"/>
              <a:cs typeface="Arial" charset="0"/>
            </a:endParaRPr>
          </a:p>
        </p:txBody>
      </p:sp>
      <p:sp>
        <p:nvSpPr>
          <p:cNvPr id="23" name="Title 1">
            <a:extLst>
              <a:ext uri="{FF2B5EF4-FFF2-40B4-BE49-F238E27FC236}">
                <a16:creationId xmlns:a16="http://schemas.microsoft.com/office/drawing/2014/main" id="{830149C3-F1CE-244F-8A08-0566E2F1A4B8}"/>
              </a:ext>
            </a:extLst>
          </p:cNvPr>
          <p:cNvSpPr>
            <a:spLocks noGrp="1"/>
          </p:cNvSpPr>
          <p:nvPr>
            <p:ph type="title" hasCustomPrompt="1"/>
          </p:nvPr>
        </p:nvSpPr>
        <p:spPr>
          <a:xfrm>
            <a:off x="1222813" y="390420"/>
            <a:ext cx="10515600" cy="543854"/>
          </a:xfrm>
          <a:prstGeom prst="rect">
            <a:avLst/>
          </a:prstGeom>
        </p:spPr>
        <p:txBody>
          <a:bodyPr>
            <a:normAutofit/>
          </a:bodyPr>
          <a:lstStyle>
            <a:lvl1pPr>
              <a:defRPr sz="3300" b="1">
                <a:solidFill>
                  <a:schemeClr val="tx1"/>
                </a:solidFill>
                <a:latin typeface="HK Nova" pitchFamily="2" charset="77"/>
                <a:ea typeface="HK Nova" pitchFamily="2" charset="77"/>
                <a:cs typeface="Arial" charset="0"/>
              </a:defRPr>
            </a:lvl1pPr>
          </a:lstStyle>
          <a:p>
            <a:r>
              <a:rPr lang="en-GB" b="1" dirty="0"/>
              <a:t>STATUS OF NWHC FARMS IN TSHWANE</a:t>
            </a:r>
            <a:endParaRPr lang="en-US" dirty="0"/>
          </a:p>
        </p:txBody>
      </p:sp>
      <p:pic>
        <p:nvPicPr>
          <p:cNvPr id="26" name="Picture 25">
            <a:extLst>
              <a:ext uri="{FF2B5EF4-FFF2-40B4-BE49-F238E27FC236}">
                <a16:creationId xmlns:a16="http://schemas.microsoft.com/office/drawing/2014/main" id="{0ACA69D2-3F8E-D449-9E20-2BFEF145EDE2}"/>
              </a:ext>
            </a:extLst>
          </p:cNvPr>
          <p:cNvPicPr>
            <a:picLocks noChangeAspect="1"/>
          </p:cNvPicPr>
          <p:nvPr userDrawn="1"/>
        </p:nvPicPr>
        <p:blipFill>
          <a:blip r:embed="rId2"/>
          <a:stretch>
            <a:fillRect/>
          </a:stretch>
        </p:blipFill>
        <p:spPr>
          <a:xfrm>
            <a:off x="419475" y="329613"/>
            <a:ext cx="681618" cy="604661"/>
          </a:xfrm>
          <a:prstGeom prst="rect">
            <a:avLst/>
          </a:prstGeom>
        </p:spPr>
      </p:pic>
      <p:sp>
        <p:nvSpPr>
          <p:cNvPr id="7" name="TextBox 6">
            <a:extLst>
              <a:ext uri="{FF2B5EF4-FFF2-40B4-BE49-F238E27FC236}">
                <a16:creationId xmlns:a16="http://schemas.microsoft.com/office/drawing/2014/main" id="{BBB4F71F-F4B1-4FF7-B2E5-61A736E951E4}"/>
              </a:ext>
            </a:extLst>
          </p:cNvPr>
          <p:cNvSpPr txBox="1"/>
          <p:nvPr userDrawn="1"/>
        </p:nvSpPr>
        <p:spPr>
          <a:xfrm>
            <a:off x="674914" y="1253019"/>
            <a:ext cx="10689772" cy="4398127"/>
          </a:xfrm>
          <a:prstGeom prst="rect">
            <a:avLst/>
          </a:prstGeom>
          <a:noFill/>
        </p:spPr>
        <p:txBody>
          <a:bodyPr wrap="square">
            <a:spAutoFit/>
          </a:bodyPr>
          <a:lstStyle/>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pl-PL" sz="2400" b="1" i="0" u="none" strike="noStrike" kern="1200" cap="none" spc="0" normalizeH="0" baseline="0" noProof="0" dirty="0">
                <a:ln>
                  <a:noFill/>
                </a:ln>
                <a:solidFill>
                  <a:prstClr val="black"/>
                </a:solidFill>
                <a:effectLst/>
                <a:uLnTx/>
                <a:uFillTx/>
                <a:latin typeface="Calibri"/>
                <a:ea typeface="+mn-ea"/>
                <a:cs typeface="+mn-cs"/>
              </a:rPr>
              <a:t>Status of 702 Mabopane JR P</a:t>
            </a:r>
            <a:r>
              <a:rPr kumimoji="0" lang="en-ZA" sz="2400" b="1" i="0" u="none" strike="noStrike" kern="1200" cap="none" spc="0" normalizeH="0" baseline="0" noProof="0" dirty="0">
                <a:ln>
                  <a:noFill/>
                </a:ln>
                <a:solidFill>
                  <a:prstClr val="black"/>
                </a:solidFill>
                <a:effectLst/>
                <a:uLnTx/>
                <a:uFillTx/>
                <a:latin typeface="Calibri"/>
                <a:ea typeface="+mn-ea"/>
                <a:cs typeface="+mn-cs"/>
              </a:rPr>
              <a:t>or</a:t>
            </a:r>
            <a:r>
              <a:rPr kumimoji="0" lang="pl-PL" sz="2400" b="1" i="0" u="none" strike="noStrike" kern="1200" cap="none" spc="0" normalizeH="0" baseline="0" noProof="0" dirty="0">
                <a:ln>
                  <a:noFill/>
                </a:ln>
                <a:solidFill>
                  <a:prstClr val="black"/>
                </a:solidFill>
                <a:effectLst/>
                <a:uLnTx/>
                <a:uFillTx/>
                <a:latin typeface="Calibri"/>
                <a:ea typeface="+mn-ea"/>
                <a:cs typeface="+mn-cs"/>
              </a:rPr>
              <a:t>t</a:t>
            </a:r>
            <a:r>
              <a:rPr kumimoji="0" lang="en-ZA" sz="2400" b="1" i="0" u="none" strike="noStrike" kern="1200" cap="none" spc="0" normalizeH="0" baseline="0" noProof="0" dirty="0">
                <a:ln>
                  <a:noFill/>
                </a:ln>
                <a:solidFill>
                  <a:prstClr val="black"/>
                </a:solidFill>
                <a:effectLst/>
                <a:uLnTx/>
                <a:uFillTx/>
                <a:latin typeface="Calibri"/>
                <a:ea typeface="+mn-ea"/>
                <a:cs typeface="+mn-cs"/>
              </a:rPr>
              <a:t>io</a:t>
            </a:r>
            <a:r>
              <a:rPr kumimoji="0" lang="pl-PL" sz="2400" b="1" i="0" u="none" strike="noStrike" kern="1200" cap="none" spc="0" normalizeH="0" baseline="0" noProof="0" dirty="0">
                <a:ln>
                  <a:noFill/>
                </a:ln>
                <a:solidFill>
                  <a:prstClr val="black"/>
                </a:solidFill>
                <a:effectLst/>
                <a:uLnTx/>
                <a:uFillTx/>
                <a:latin typeface="Calibri"/>
                <a:ea typeface="+mn-ea"/>
                <a:cs typeface="+mn-cs"/>
              </a:rPr>
              <a:t>n 42</a:t>
            </a:r>
            <a:endParaRPr kumimoji="0" lang="en-ZA" sz="2400" b="1" i="0" u="none" strike="noStrike" kern="1200" cap="none" spc="0" normalizeH="0" baseline="0" noProof="0" dirty="0">
              <a:ln>
                <a:noFill/>
              </a:ln>
              <a:solidFill>
                <a:prstClr val="black"/>
              </a:solidFill>
              <a:effectLst/>
              <a:uLnTx/>
              <a:uFillTx/>
              <a:latin typeface="Calibri"/>
              <a:ea typeface="+mn-ea"/>
              <a:cs typeface="+mn-cs"/>
            </a:endParaRPr>
          </a:p>
          <a:p>
            <a:pPr marL="1143000" marR="0" lvl="2" indent="-228600" algn="l"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ZA" sz="1900" b="0" i="0" u="none" strike="noStrike" kern="1200" cap="none" spc="0" normalizeH="0" baseline="0" noProof="0" dirty="0">
                <a:ln>
                  <a:noFill/>
                </a:ln>
                <a:solidFill>
                  <a:prstClr val="black"/>
                </a:solidFill>
                <a:effectLst/>
                <a:uLnTx/>
                <a:uFillTx/>
                <a:latin typeface="Calibri"/>
                <a:ea typeface="+mn-ea"/>
                <a:cs typeface="+mn-cs"/>
              </a:rPr>
              <a:t>A Waste Water Treatment Plant has been built on this portion</a:t>
            </a:r>
          </a:p>
          <a:p>
            <a:pPr marL="1143000" marR="0" lvl="2" indent="-228600" algn="l"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ZA" sz="1900" b="0" i="0" u="none" strike="noStrike" kern="1200" cap="none" spc="0" normalizeH="0" baseline="0" noProof="0" dirty="0">
                <a:ln>
                  <a:noFill/>
                </a:ln>
                <a:solidFill>
                  <a:prstClr val="black"/>
                </a:solidFill>
                <a:effectLst/>
                <a:uLnTx/>
                <a:uFillTx/>
                <a:latin typeface="Calibri"/>
                <a:ea typeface="+mn-ea"/>
                <a:cs typeface="+mn-cs"/>
              </a:rPr>
              <a:t>This was developed pre 1994</a:t>
            </a:r>
          </a:p>
          <a:p>
            <a:pPr marL="1143000" marR="0" lvl="2" indent="-228600" algn="l"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ZA" sz="1900" b="0" i="0" u="none" strike="noStrike" kern="1200" cap="none" spc="0" normalizeH="0" baseline="0" noProof="0" dirty="0">
                <a:ln>
                  <a:noFill/>
                </a:ln>
                <a:solidFill>
                  <a:prstClr val="black"/>
                </a:solidFill>
                <a:effectLst/>
                <a:uLnTx/>
                <a:uFillTx/>
                <a:latin typeface="Calibri"/>
                <a:ea typeface="+mn-ea"/>
                <a:cs typeface="+mn-cs"/>
              </a:rPr>
              <a:t>The AG raises repeated findings about the Corporation not generating revenue from the property</a:t>
            </a:r>
          </a:p>
          <a:p>
            <a:pPr marL="1143000" marR="0" lvl="2" indent="-228600" algn="l"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ZA" sz="1900" b="0" i="0" u="none" strike="noStrike" kern="1200" cap="none" spc="0" normalizeH="0" baseline="0" noProof="0" dirty="0">
                <a:ln>
                  <a:noFill/>
                </a:ln>
                <a:solidFill>
                  <a:prstClr val="black"/>
                </a:solidFill>
                <a:effectLst/>
                <a:uLnTx/>
                <a:uFillTx/>
                <a:latin typeface="Calibri"/>
                <a:ea typeface="+mn-ea"/>
                <a:cs typeface="+mn-cs"/>
              </a:rPr>
              <a:t>The Waste Water Treatment Plant is managed by Tshwane</a:t>
            </a:r>
          </a:p>
          <a:p>
            <a:pPr marL="914400" marR="0" lvl="2" indent="0" algn="l" defTabSz="914400" rtl="0" eaLnBrk="1" fontAlgn="auto" latinLnBrk="0" hangingPunct="1">
              <a:lnSpc>
                <a:spcPct val="100000"/>
              </a:lnSpc>
              <a:spcBef>
                <a:spcPct val="20000"/>
              </a:spcBef>
              <a:spcAft>
                <a:spcPts val="0"/>
              </a:spcAft>
              <a:buClrTx/>
              <a:buSzTx/>
              <a:buNone/>
              <a:tabLst/>
              <a:defRPr/>
            </a:pPr>
            <a:endParaRPr kumimoji="0" lang="en-ZA" sz="2400" b="1" i="0" u="none" strike="noStrike" kern="1200" cap="none" spc="0" normalizeH="0" baseline="0" noProof="0" dirty="0">
              <a:ln>
                <a:noFill/>
              </a:ln>
              <a:solidFill>
                <a:prstClr val="black"/>
              </a:solidFill>
              <a:effectLst/>
              <a:uLnTx/>
              <a:uFillTx/>
              <a:latin typeface="Calibri"/>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prstClr val="black"/>
                </a:solidFill>
                <a:effectLst/>
                <a:uLnTx/>
                <a:uFillTx/>
                <a:latin typeface="Calibri"/>
                <a:ea typeface="+mn-ea"/>
                <a:cs typeface="+mn-cs"/>
              </a:rPr>
              <a:t>Status of Erf 5218 Unit M </a:t>
            </a:r>
            <a:r>
              <a:rPr kumimoji="0" lang="en-GB" sz="2400" b="1" i="0" u="none" strike="noStrike" kern="1200" cap="none" spc="0" normalizeH="0" baseline="0" noProof="0" dirty="0" err="1">
                <a:ln>
                  <a:noFill/>
                </a:ln>
                <a:solidFill>
                  <a:prstClr val="black"/>
                </a:solidFill>
                <a:effectLst/>
                <a:uLnTx/>
                <a:uFillTx/>
                <a:latin typeface="Calibri"/>
                <a:ea typeface="+mn-ea"/>
                <a:cs typeface="+mn-cs"/>
              </a:rPr>
              <a:t>Mabopane</a:t>
            </a:r>
            <a:r>
              <a:rPr kumimoji="0" lang="en-GB" sz="2400" b="1" i="0" u="none" strike="noStrike" kern="1200" cap="none" spc="0" normalizeH="0" baseline="0" noProof="0" dirty="0">
                <a:ln>
                  <a:noFill/>
                </a:ln>
                <a:solidFill>
                  <a:prstClr val="black"/>
                </a:solidFill>
                <a:effectLst/>
                <a:uLnTx/>
                <a:uFillTx/>
                <a:latin typeface="Calibri"/>
                <a:ea typeface="+mn-ea"/>
                <a:cs typeface="+mn-cs"/>
              </a:rPr>
              <a:t> (not a farm)</a:t>
            </a:r>
          </a:p>
          <a:p>
            <a:pPr marL="1143000" marR="0" lvl="2" indent="-228600" algn="l"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GB" sz="2000" b="0" i="0" u="none" strike="noStrike" kern="1200" cap="none" spc="0" normalizeH="0" baseline="0" noProof="0" dirty="0">
                <a:ln>
                  <a:noFill/>
                </a:ln>
                <a:solidFill>
                  <a:prstClr val="black"/>
                </a:solidFill>
                <a:effectLst/>
                <a:uLnTx/>
                <a:uFillTx/>
                <a:latin typeface="Calibri"/>
                <a:ea typeface="+mn-ea"/>
                <a:cs typeface="+mn-cs"/>
              </a:rPr>
              <a:t>An Institution of learning has been developed on this erf belonging to NWHC (Tshwane South </a:t>
            </a:r>
            <a:r>
              <a:rPr kumimoji="0" lang="en-GB" sz="2000" b="0" i="0" u="none" strike="noStrike" kern="1200" cap="none" spc="0" normalizeH="0" baseline="0" noProof="0" dirty="0" err="1">
                <a:ln>
                  <a:noFill/>
                </a:ln>
                <a:solidFill>
                  <a:prstClr val="black"/>
                </a:solidFill>
                <a:effectLst/>
                <a:uLnTx/>
                <a:uFillTx/>
                <a:latin typeface="Calibri"/>
                <a:ea typeface="+mn-ea"/>
                <a:cs typeface="+mn-cs"/>
              </a:rPr>
              <a:t>Tvet</a:t>
            </a:r>
            <a:r>
              <a:rPr kumimoji="0" lang="en-GB" sz="2000" b="0" i="0" u="none" strike="noStrike" kern="1200" cap="none" spc="0" normalizeH="0" baseline="0" noProof="0" dirty="0">
                <a:ln>
                  <a:noFill/>
                </a:ln>
                <a:solidFill>
                  <a:prstClr val="black"/>
                </a:solidFill>
                <a:effectLst/>
                <a:uLnTx/>
                <a:uFillTx/>
                <a:latin typeface="Calibri"/>
                <a:ea typeface="+mn-ea"/>
                <a:cs typeface="+mn-cs"/>
              </a:rPr>
              <a:t> College)</a:t>
            </a:r>
          </a:p>
          <a:p>
            <a:pPr marL="1143000" marR="0" lvl="2" indent="-228600" algn="l"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lang="en-GB" sz="2000" dirty="0">
                <a:solidFill>
                  <a:prstClr val="black"/>
                </a:solidFill>
                <a:latin typeface="Calibri"/>
              </a:rPr>
              <a:t>AG raises repeated findings in terms of ownership and control in line with GRAP 17</a:t>
            </a:r>
            <a:endParaRPr kumimoji="0" lang="en-GB" sz="2400" b="1" i="0" u="none" strike="noStrike" kern="1200" cap="none" spc="0" normalizeH="0" baseline="0" noProof="0" dirty="0">
              <a:ln>
                <a:noFill/>
              </a:ln>
              <a:solidFill>
                <a:prstClr val="black"/>
              </a:solidFill>
              <a:effectLst/>
              <a:uLnTx/>
              <a:uFillTx/>
              <a:latin typeface="Calibri"/>
              <a:ea typeface="+mn-ea"/>
              <a:cs typeface="+mn-cs"/>
            </a:endParaRPr>
          </a:p>
          <a:p>
            <a:pPr marL="457200" lvl="1" indent="0">
              <a:buNone/>
            </a:pPr>
            <a:endParaRPr lang="en-ZA" sz="2000" b="1" dirty="0"/>
          </a:p>
        </p:txBody>
      </p:sp>
    </p:spTree>
    <p:extLst>
      <p:ext uri="{BB962C8B-B14F-4D97-AF65-F5344CB8AC3E}">
        <p14:creationId xmlns:p14="http://schemas.microsoft.com/office/powerpoint/2010/main" val="32463310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85E52D84-8FFA-CB40-9BC9-5AAF2F7F5C55}"/>
              </a:ext>
            </a:extLst>
          </p:cNvPr>
          <p:cNvSpPr txBox="1"/>
          <p:nvPr userDrawn="1"/>
        </p:nvSpPr>
        <p:spPr>
          <a:xfrm>
            <a:off x="9044019" y="6442205"/>
            <a:ext cx="424440" cy="246221"/>
          </a:xfrm>
          <a:prstGeom prst="rect">
            <a:avLst/>
          </a:prstGeom>
          <a:noFill/>
        </p:spPr>
        <p:txBody>
          <a:bodyPr wrap="square" rtlCol="0">
            <a:spAutoFit/>
          </a:bodyPr>
          <a:lstStyle/>
          <a:p>
            <a:pPr marL="0" marR="0" indent="0" algn="r" defTabSz="742950" rtl="0" eaLnBrk="1" fontAlgn="auto" latinLnBrk="0" hangingPunct="1">
              <a:lnSpc>
                <a:spcPct val="100000"/>
              </a:lnSpc>
              <a:spcBef>
                <a:spcPts val="0"/>
              </a:spcBef>
              <a:spcAft>
                <a:spcPts val="0"/>
              </a:spcAft>
              <a:buClrTx/>
              <a:buSzTx/>
              <a:buFontTx/>
              <a:buNone/>
              <a:tabLst/>
              <a:defRPr/>
            </a:pPr>
            <a:fld id="{8DDBD872-0897-0246-8929-0A7B577D574C}" type="slidenum">
              <a:rPr lang="en-US" sz="1000" b="1" smtClean="0">
                <a:solidFill>
                  <a:srgbClr val="EB6324"/>
                </a:solidFill>
                <a:latin typeface="Arial" charset="0"/>
                <a:ea typeface="Arial" charset="0"/>
                <a:cs typeface="Arial" charset="0"/>
              </a:rPr>
              <a:pPr marL="0" marR="0" indent="0" algn="r" defTabSz="742950" rtl="0" eaLnBrk="1" fontAlgn="auto" latinLnBrk="0" hangingPunct="1">
                <a:lnSpc>
                  <a:spcPct val="100000"/>
                </a:lnSpc>
                <a:spcBef>
                  <a:spcPts val="0"/>
                </a:spcBef>
                <a:spcAft>
                  <a:spcPts val="0"/>
                </a:spcAft>
                <a:buClrTx/>
                <a:buSzTx/>
                <a:buFontTx/>
                <a:buNone/>
                <a:tabLst/>
                <a:defRPr/>
              </a:pPr>
              <a:t>‹#›</a:t>
            </a:fld>
            <a:endParaRPr lang="en-US" sz="1000" b="1" dirty="0">
              <a:solidFill>
                <a:srgbClr val="EB6324"/>
              </a:solidFill>
              <a:latin typeface="Arial" charset="0"/>
              <a:ea typeface="Arial" charset="0"/>
              <a:cs typeface="Arial" charset="0"/>
            </a:endParaRPr>
          </a:p>
        </p:txBody>
      </p:sp>
      <p:sp>
        <p:nvSpPr>
          <p:cNvPr id="23" name="Title 1">
            <a:extLst>
              <a:ext uri="{FF2B5EF4-FFF2-40B4-BE49-F238E27FC236}">
                <a16:creationId xmlns:a16="http://schemas.microsoft.com/office/drawing/2014/main" id="{830149C3-F1CE-244F-8A08-0566E2F1A4B8}"/>
              </a:ext>
            </a:extLst>
          </p:cNvPr>
          <p:cNvSpPr>
            <a:spLocks noGrp="1"/>
          </p:cNvSpPr>
          <p:nvPr>
            <p:ph type="title" hasCustomPrompt="1"/>
          </p:nvPr>
        </p:nvSpPr>
        <p:spPr>
          <a:xfrm>
            <a:off x="1222813" y="390420"/>
            <a:ext cx="10515600" cy="543854"/>
          </a:xfrm>
          <a:prstGeom prst="rect">
            <a:avLst/>
          </a:prstGeom>
        </p:spPr>
        <p:txBody>
          <a:bodyPr>
            <a:normAutofit/>
          </a:bodyPr>
          <a:lstStyle>
            <a:lvl1pPr>
              <a:defRPr sz="3300" b="1">
                <a:solidFill>
                  <a:schemeClr val="tx1"/>
                </a:solidFill>
                <a:latin typeface="HK Nova" pitchFamily="2" charset="77"/>
                <a:ea typeface="HK Nova" pitchFamily="2" charset="77"/>
                <a:cs typeface="Arial" charset="0"/>
              </a:defRPr>
            </a:lvl1pPr>
          </a:lstStyle>
          <a:p>
            <a:r>
              <a:rPr lang="en-ZA" sz="3600" b="1" dirty="0"/>
              <a:t>PROGRAM AND POLICY IMPERATIVES</a:t>
            </a:r>
            <a:endParaRPr lang="en-US" dirty="0"/>
          </a:p>
        </p:txBody>
      </p:sp>
      <p:pic>
        <p:nvPicPr>
          <p:cNvPr id="26" name="Picture 25">
            <a:extLst>
              <a:ext uri="{FF2B5EF4-FFF2-40B4-BE49-F238E27FC236}">
                <a16:creationId xmlns:a16="http://schemas.microsoft.com/office/drawing/2014/main" id="{0ACA69D2-3F8E-D449-9E20-2BFEF145EDE2}"/>
              </a:ext>
            </a:extLst>
          </p:cNvPr>
          <p:cNvPicPr>
            <a:picLocks noChangeAspect="1"/>
          </p:cNvPicPr>
          <p:nvPr userDrawn="1"/>
        </p:nvPicPr>
        <p:blipFill>
          <a:blip r:embed="rId2"/>
          <a:stretch>
            <a:fillRect/>
          </a:stretch>
        </p:blipFill>
        <p:spPr>
          <a:xfrm>
            <a:off x="419475" y="329613"/>
            <a:ext cx="681618" cy="604661"/>
          </a:xfrm>
          <a:prstGeom prst="rect">
            <a:avLst/>
          </a:prstGeom>
        </p:spPr>
      </p:pic>
      <p:sp>
        <p:nvSpPr>
          <p:cNvPr id="7" name="TextBox 6">
            <a:extLst>
              <a:ext uri="{FF2B5EF4-FFF2-40B4-BE49-F238E27FC236}">
                <a16:creationId xmlns:a16="http://schemas.microsoft.com/office/drawing/2014/main" id="{BBB4F71F-F4B1-4FF7-B2E5-61A736E951E4}"/>
              </a:ext>
            </a:extLst>
          </p:cNvPr>
          <p:cNvSpPr txBox="1"/>
          <p:nvPr userDrawn="1"/>
        </p:nvSpPr>
        <p:spPr>
          <a:xfrm>
            <a:off x="674914" y="1253019"/>
            <a:ext cx="10689772" cy="5182957"/>
          </a:xfrm>
          <a:prstGeom prst="rect">
            <a:avLst/>
          </a:prstGeom>
          <a:noFill/>
        </p:spPr>
        <p:txBody>
          <a:bodyPr wrap="square">
            <a:spAutoFit/>
          </a:bodyPr>
          <a:lstStyle/>
          <a:p>
            <a:pPr marL="342900" indent="-342900">
              <a:buFont typeface="Arial" panose="020B0604020202020204" pitchFamily="34" charset="0"/>
              <a:buChar char="•"/>
            </a:pPr>
            <a:r>
              <a:rPr lang="en-ZA" sz="2400" dirty="0"/>
              <a:t>A grant of some kind be established to replace TRP Grant to cover transfer costs alluded to above</a:t>
            </a:r>
          </a:p>
          <a:p>
            <a:pPr marL="342900" indent="-342900">
              <a:buFont typeface="Arial" panose="020B0604020202020204" pitchFamily="34" charset="0"/>
              <a:buChar char="•"/>
            </a:pPr>
            <a:r>
              <a:rPr lang="en-ZA" sz="2400" dirty="0"/>
              <a:t>A need to set aside a budget to cover Township establishment costs and subsequent transfers</a:t>
            </a:r>
          </a:p>
          <a:p>
            <a:pPr marL="342900" indent="-342900">
              <a:buFont typeface="Arial" panose="020B0604020202020204" pitchFamily="34" charset="0"/>
              <a:buChar char="•"/>
            </a:pPr>
            <a:r>
              <a:rPr lang="en-ZA" sz="2400" dirty="0"/>
              <a:t>A policy dispensation to cover Old stock and Charge bonds be established</a:t>
            </a:r>
          </a:p>
          <a:p>
            <a:pPr marL="342900" indent="-342900">
              <a:buFont typeface="Arial" panose="020B0604020202020204" pitchFamily="34" charset="0"/>
              <a:buChar char="•"/>
            </a:pPr>
            <a:r>
              <a:rPr lang="en-ZA" sz="2400" dirty="0"/>
              <a:t>Eradication of Informal Settlement Grant or any appropriate grant be extended to municipalities to deal with illegally occupied vacant land</a:t>
            </a:r>
          </a:p>
          <a:p>
            <a:pPr marL="342900" indent="-342900">
              <a:buFont typeface="Arial" panose="020B0604020202020204" pitchFamily="34" charset="0"/>
              <a:buChar char="•"/>
            </a:pPr>
            <a:r>
              <a:rPr lang="en-ZA" sz="2400" dirty="0"/>
              <a:t>FLISP be explored for those who can afford and as such qualify</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ZA" sz="2400" b="0" i="0" u="none" strike="noStrike" kern="1200" cap="none" spc="0" normalizeH="0" baseline="0" noProof="0" dirty="0">
                <a:ln>
                  <a:noFill/>
                </a:ln>
                <a:solidFill>
                  <a:prstClr val="black"/>
                </a:solidFill>
                <a:effectLst/>
                <a:uLnTx/>
                <a:uFillTx/>
                <a:latin typeface="Calibri"/>
                <a:ea typeface="+mn-ea"/>
                <a:cs typeface="+mn-cs"/>
              </a:rPr>
              <a:t>Possibility of HDA purchasing the Corporation’s vacant land at the Department’s cost</a:t>
            </a:r>
          </a:p>
          <a:p>
            <a:r>
              <a:rPr lang="en-ZA" sz="2400" dirty="0"/>
              <a:t>Individual subsidy be used to compensate NWHC in terms of</a:t>
            </a:r>
            <a:r>
              <a:rPr lang="en-ZA" sz="2600" dirty="0"/>
              <a:t>:</a:t>
            </a:r>
          </a:p>
          <a:p>
            <a:pPr lvl="1">
              <a:buFont typeface="Wingdings" panose="05000000000000000000" pitchFamily="2" charset="2"/>
              <a:buChar char="Ø"/>
            </a:pPr>
            <a:r>
              <a:rPr lang="en-ZA" sz="2000" dirty="0"/>
              <a:t>	 initial bond holders who are now indigents</a:t>
            </a:r>
          </a:p>
          <a:p>
            <a:pPr lvl="1">
              <a:buFont typeface="Wingdings" panose="05000000000000000000" pitchFamily="2" charset="2"/>
              <a:buChar char="Ø"/>
            </a:pPr>
            <a:r>
              <a:rPr lang="en-ZA" sz="2000" dirty="0"/>
              <a:t>	 initial tenants who are now indigents</a:t>
            </a:r>
          </a:p>
          <a:p>
            <a:pPr marL="457200" lvl="1" indent="0">
              <a:buNone/>
            </a:pPr>
            <a:endParaRPr lang="en-ZA" sz="2000" b="1" dirty="0"/>
          </a:p>
        </p:txBody>
      </p:sp>
    </p:spTree>
    <p:extLst>
      <p:ext uri="{BB962C8B-B14F-4D97-AF65-F5344CB8AC3E}">
        <p14:creationId xmlns:p14="http://schemas.microsoft.com/office/powerpoint/2010/main" val="5477297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85E52D84-8FFA-CB40-9BC9-5AAF2F7F5C55}"/>
              </a:ext>
            </a:extLst>
          </p:cNvPr>
          <p:cNvSpPr txBox="1"/>
          <p:nvPr userDrawn="1"/>
        </p:nvSpPr>
        <p:spPr>
          <a:xfrm>
            <a:off x="9044019" y="6442205"/>
            <a:ext cx="424440" cy="246221"/>
          </a:xfrm>
          <a:prstGeom prst="rect">
            <a:avLst/>
          </a:prstGeom>
          <a:noFill/>
        </p:spPr>
        <p:txBody>
          <a:bodyPr wrap="square" rtlCol="0">
            <a:spAutoFit/>
          </a:bodyPr>
          <a:lstStyle/>
          <a:p>
            <a:pPr marL="0" marR="0" indent="0" algn="r" defTabSz="742950" rtl="0" eaLnBrk="1" fontAlgn="auto" latinLnBrk="0" hangingPunct="1">
              <a:lnSpc>
                <a:spcPct val="100000"/>
              </a:lnSpc>
              <a:spcBef>
                <a:spcPts val="0"/>
              </a:spcBef>
              <a:spcAft>
                <a:spcPts val="0"/>
              </a:spcAft>
              <a:buClrTx/>
              <a:buSzTx/>
              <a:buFontTx/>
              <a:buNone/>
              <a:tabLst/>
              <a:defRPr/>
            </a:pPr>
            <a:fld id="{8DDBD872-0897-0246-8929-0A7B577D574C}" type="slidenum">
              <a:rPr lang="en-US" sz="1000" b="1" smtClean="0">
                <a:solidFill>
                  <a:srgbClr val="EB6324"/>
                </a:solidFill>
                <a:latin typeface="Arial" charset="0"/>
                <a:ea typeface="Arial" charset="0"/>
                <a:cs typeface="Arial" charset="0"/>
              </a:rPr>
              <a:pPr marL="0" marR="0" indent="0" algn="r" defTabSz="742950" rtl="0" eaLnBrk="1" fontAlgn="auto" latinLnBrk="0" hangingPunct="1">
                <a:lnSpc>
                  <a:spcPct val="100000"/>
                </a:lnSpc>
                <a:spcBef>
                  <a:spcPts val="0"/>
                </a:spcBef>
                <a:spcAft>
                  <a:spcPts val="0"/>
                </a:spcAft>
                <a:buClrTx/>
                <a:buSzTx/>
                <a:buFontTx/>
                <a:buNone/>
                <a:tabLst/>
                <a:defRPr/>
              </a:pPr>
              <a:t>‹#›</a:t>
            </a:fld>
            <a:endParaRPr lang="en-US" sz="1000" b="1" dirty="0">
              <a:solidFill>
                <a:srgbClr val="EB6324"/>
              </a:solidFill>
              <a:latin typeface="Arial" charset="0"/>
              <a:ea typeface="Arial" charset="0"/>
              <a:cs typeface="Arial" charset="0"/>
            </a:endParaRPr>
          </a:p>
        </p:txBody>
      </p:sp>
      <p:sp>
        <p:nvSpPr>
          <p:cNvPr id="23" name="Title 1">
            <a:extLst>
              <a:ext uri="{FF2B5EF4-FFF2-40B4-BE49-F238E27FC236}">
                <a16:creationId xmlns:a16="http://schemas.microsoft.com/office/drawing/2014/main" id="{830149C3-F1CE-244F-8A08-0566E2F1A4B8}"/>
              </a:ext>
            </a:extLst>
          </p:cNvPr>
          <p:cNvSpPr>
            <a:spLocks noGrp="1"/>
          </p:cNvSpPr>
          <p:nvPr>
            <p:ph type="title" hasCustomPrompt="1"/>
          </p:nvPr>
        </p:nvSpPr>
        <p:spPr>
          <a:xfrm>
            <a:off x="1222813" y="390420"/>
            <a:ext cx="10515600" cy="543854"/>
          </a:xfrm>
          <a:prstGeom prst="rect">
            <a:avLst/>
          </a:prstGeom>
        </p:spPr>
        <p:txBody>
          <a:bodyPr>
            <a:normAutofit/>
          </a:bodyPr>
          <a:lstStyle>
            <a:lvl1pPr>
              <a:defRPr sz="3300" b="1">
                <a:solidFill>
                  <a:schemeClr val="tx1"/>
                </a:solidFill>
                <a:latin typeface="HK Nova" pitchFamily="2" charset="77"/>
                <a:ea typeface="HK Nova" pitchFamily="2" charset="77"/>
                <a:cs typeface="Arial" charset="0"/>
              </a:defRPr>
            </a:lvl1pPr>
          </a:lstStyle>
          <a:p>
            <a:r>
              <a:rPr lang="en-GB" sz="4000" b="1" dirty="0"/>
              <a:t>FURTHER WORK TO BE DONE</a:t>
            </a:r>
            <a:endParaRPr lang="en-US" dirty="0"/>
          </a:p>
        </p:txBody>
      </p:sp>
      <p:pic>
        <p:nvPicPr>
          <p:cNvPr id="26" name="Picture 25">
            <a:extLst>
              <a:ext uri="{FF2B5EF4-FFF2-40B4-BE49-F238E27FC236}">
                <a16:creationId xmlns:a16="http://schemas.microsoft.com/office/drawing/2014/main" id="{0ACA69D2-3F8E-D449-9E20-2BFEF145EDE2}"/>
              </a:ext>
            </a:extLst>
          </p:cNvPr>
          <p:cNvPicPr>
            <a:picLocks noChangeAspect="1"/>
          </p:cNvPicPr>
          <p:nvPr userDrawn="1"/>
        </p:nvPicPr>
        <p:blipFill>
          <a:blip r:embed="rId2"/>
          <a:stretch>
            <a:fillRect/>
          </a:stretch>
        </p:blipFill>
        <p:spPr>
          <a:xfrm>
            <a:off x="419475" y="329613"/>
            <a:ext cx="681618" cy="604661"/>
          </a:xfrm>
          <a:prstGeom prst="rect">
            <a:avLst/>
          </a:prstGeom>
        </p:spPr>
      </p:pic>
      <p:sp>
        <p:nvSpPr>
          <p:cNvPr id="7" name="TextBox 6">
            <a:extLst>
              <a:ext uri="{FF2B5EF4-FFF2-40B4-BE49-F238E27FC236}">
                <a16:creationId xmlns:a16="http://schemas.microsoft.com/office/drawing/2014/main" id="{BBB4F71F-F4B1-4FF7-B2E5-61A736E951E4}"/>
              </a:ext>
            </a:extLst>
          </p:cNvPr>
          <p:cNvSpPr txBox="1"/>
          <p:nvPr userDrawn="1"/>
        </p:nvSpPr>
        <p:spPr>
          <a:xfrm>
            <a:off x="674914" y="1253019"/>
            <a:ext cx="10689772" cy="3724096"/>
          </a:xfrm>
          <a:prstGeom prst="rect">
            <a:avLst/>
          </a:prstGeom>
          <a:noFill/>
        </p:spPr>
        <p:txBody>
          <a:bodyPr wrap="square">
            <a:spAutoFit/>
          </a:bodyPr>
          <a:lstStyle/>
          <a:p>
            <a:pPr marL="342900" indent="-342900">
              <a:buFont typeface="Arial" panose="020B0604020202020204" pitchFamily="34" charset="0"/>
              <a:buChar char="•"/>
            </a:pPr>
            <a:r>
              <a:rPr lang="en-ZA" sz="2400" dirty="0"/>
              <a:t>NWHC still needs to complete verifications for the remaining three Provinces viz, Free State, Northern Cape and North West</a:t>
            </a:r>
          </a:p>
          <a:p>
            <a:pPr marL="342900" indent="-342900">
              <a:buFont typeface="Arial" panose="020B0604020202020204" pitchFamily="34" charset="0"/>
              <a:buChar char="•"/>
            </a:pPr>
            <a:r>
              <a:rPr lang="en-ZA" sz="2400" dirty="0"/>
              <a:t>The Gauteng solution may not be automatically applicable to other provinces e.g. Free State residents are pressing NWHC to buy vacant sites </a:t>
            </a:r>
          </a:p>
          <a:p>
            <a:pPr marL="342900" indent="-342900">
              <a:buFont typeface="Arial" panose="020B0604020202020204" pitchFamily="34" charset="0"/>
              <a:buChar char="•"/>
            </a:pPr>
            <a:r>
              <a:rPr lang="en-ZA" sz="2400" dirty="0"/>
              <a:t>There is still restraint in the Free State in terms of illegal occupation of the Corporation’s vacant land ( opportunity for NWHC to raise revenue)</a:t>
            </a:r>
          </a:p>
          <a:p>
            <a:pPr marL="342900" indent="-342900">
              <a:buFont typeface="Arial" panose="020B0604020202020204" pitchFamily="34" charset="0"/>
              <a:buChar char="•"/>
            </a:pPr>
            <a:r>
              <a:rPr lang="en-ZA" sz="2400" dirty="0"/>
              <a:t>The Rentals (and all others category needs detailed beneficiary information in order to categorize them according to appropriate instrument</a:t>
            </a:r>
          </a:p>
          <a:p>
            <a:pPr marL="342900" indent="-342900">
              <a:buFont typeface="Arial" panose="020B0604020202020204" pitchFamily="34" charset="0"/>
              <a:buChar char="•"/>
            </a:pPr>
            <a:r>
              <a:rPr lang="en-ZA" sz="2400" dirty="0"/>
              <a:t>The review of NWHC Act needs to be expedited</a:t>
            </a:r>
          </a:p>
          <a:p>
            <a:pPr marL="457200" lvl="1" indent="0">
              <a:buNone/>
            </a:pPr>
            <a:endParaRPr lang="en-ZA" sz="2000" b="1" dirty="0"/>
          </a:p>
        </p:txBody>
      </p:sp>
    </p:spTree>
    <p:extLst>
      <p:ext uri="{BB962C8B-B14F-4D97-AF65-F5344CB8AC3E}">
        <p14:creationId xmlns:p14="http://schemas.microsoft.com/office/powerpoint/2010/main" val="16423018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52D53A71-B030-5F49-BD88-C193B0CE3E28}"/>
              </a:ext>
            </a:extLst>
          </p:cNvPr>
          <p:cNvPicPr>
            <a:picLocks noChangeAspect="1"/>
          </p:cNvPicPr>
          <p:nvPr userDrawn="1"/>
        </p:nvPicPr>
        <p:blipFill>
          <a:blip r:embed="rId2"/>
          <a:stretch>
            <a:fillRect/>
          </a:stretch>
        </p:blipFill>
        <p:spPr>
          <a:xfrm>
            <a:off x="3804" y="-1"/>
            <a:ext cx="12188195" cy="6858539"/>
          </a:xfrm>
          <a:prstGeom prst="rect">
            <a:avLst/>
          </a:prstGeom>
        </p:spPr>
      </p:pic>
      <p:sp>
        <p:nvSpPr>
          <p:cNvPr id="10" name="Title 1"/>
          <p:cNvSpPr>
            <a:spLocks noGrp="1"/>
          </p:cNvSpPr>
          <p:nvPr>
            <p:ph type="ctrTitle" hasCustomPrompt="1"/>
          </p:nvPr>
        </p:nvSpPr>
        <p:spPr>
          <a:xfrm>
            <a:off x="8211906" y="6112814"/>
            <a:ext cx="2433515" cy="536100"/>
          </a:xfrm>
          <a:prstGeom prst="rect">
            <a:avLst/>
          </a:prstGeom>
        </p:spPr>
        <p:txBody>
          <a:bodyPr anchor="b"/>
          <a:lstStyle>
            <a:lvl1pPr algn="l">
              <a:defRPr sz="3300" b="1" i="0" baseline="0">
                <a:solidFill>
                  <a:srgbClr val="EB6324"/>
                </a:solidFill>
                <a:latin typeface="HK Nova" pitchFamily="2" charset="77"/>
                <a:ea typeface="HK Nova" pitchFamily="2" charset="77"/>
                <a:cs typeface="Arial" charset="0"/>
              </a:defRPr>
            </a:lvl1pPr>
          </a:lstStyle>
          <a:p>
            <a:r>
              <a:rPr lang="en-US" dirty="0"/>
              <a:t>Thank you!</a:t>
            </a:r>
          </a:p>
        </p:txBody>
      </p:sp>
    </p:spTree>
    <p:extLst>
      <p:ext uri="{BB962C8B-B14F-4D97-AF65-F5344CB8AC3E}">
        <p14:creationId xmlns:p14="http://schemas.microsoft.com/office/powerpoint/2010/main" val="4328659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85E52D84-8FFA-CB40-9BC9-5AAF2F7F5C55}"/>
              </a:ext>
            </a:extLst>
          </p:cNvPr>
          <p:cNvSpPr txBox="1"/>
          <p:nvPr userDrawn="1"/>
        </p:nvSpPr>
        <p:spPr>
          <a:xfrm>
            <a:off x="9044019" y="6442205"/>
            <a:ext cx="424440" cy="246221"/>
          </a:xfrm>
          <a:prstGeom prst="rect">
            <a:avLst/>
          </a:prstGeom>
          <a:noFill/>
        </p:spPr>
        <p:txBody>
          <a:bodyPr wrap="square" rtlCol="0">
            <a:spAutoFit/>
          </a:bodyPr>
          <a:lstStyle/>
          <a:p>
            <a:pPr marL="0" marR="0" indent="0" algn="r" defTabSz="742950" rtl="0" eaLnBrk="1" fontAlgn="auto" latinLnBrk="0" hangingPunct="1">
              <a:lnSpc>
                <a:spcPct val="100000"/>
              </a:lnSpc>
              <a:spcBef>
                <a:spcPts val="0"/>
              </a:spcBef>
              <a:spcAft>
                <a:spcPts val="0"/>
              </a:spcAft>
              <a:buClrTx/>
              <a:buSzTx/>
              <a:buFontTx/>
              <a:buNone/>
              <a:tabLst/>
              <a:defRPr/>
            </a:pPr>
            <a:fld id="{8DDBD872-0897-0246-8929-0A7B577D574C}" type="slidenum">
              <a:rPr lang="en-US" sz="1000" b="1" smtClean="0">
                <a:solidFill>
                  <a:srgbClr val="EB6324"/>
                </a:solidFill>
                <a:latin typeface="Arial" charset="0"/>
                <a:ea typeface="Arial" charset="0"/>
                <a:cs typeface="Arial" charset="0"/>
              </a:rPr>
              <a:pPr marL="0" marR="0" indent="0" algn="r" defTabSz="742950" rtl="0" eaLnBrk="1" fontAlgn="auto" latinLnBrk="0" hangingPunct="1">
                <a:lnSpc>
                  <a:spcPct val="100000"/>
                </a:lnSpc>
                <a:spcBef>
                  <a:spcPts val="0"/>
                </a:spcBef>
                <a:spcAft>
                  <a:spcPts val="0"/>
                </a:spcAft>
                <a:buClrTx/>
                <a:buSzTx/>
                <a:buFontTx/>
                <a:buNone/>
                <a:tabLst/>
                <a:defRPr/>
              </a:pPr>
              <a:t>‹#›</a:t>
            </a:fld>
            <a:endParaRPr lang="en-US" sz="1000" b="1" dirty="0">
              <a:solidFill>
                <a:srgbClr val="EB6324"/>
              </a:solidFill>
              <a:latin typeface="Arial" charset="0"/>
              <a:ea typeface="Arial" charset="0"/>
              <a:cs typeface="Arial" charset="0"/>
            </a:endParaRPr>
          </a:p>
        </p:txBody>
      </p:sp>
    </p:spTree>
    <p:extLst>
      <p:ext uri="{BB962C8B-B14F-4D97-AF65-F5344CB8AC3E}">
        <p14:creationId xmlns:p14="http://schemas.microsoft.com/office/powerpoint/2010/main" val="3305444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5A802-3B6B-49D4-A718-477AC47F88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E2C936-E8D3-486D-9C70-88104DECB1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73F704-6F51-4093-ABD9-65DE5E7C1F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D117996-E665-4757-999A-8DAB7B3D3FFF}"/>
              </a:ext>
            </a:extLst>
          </p:cNvPr>
          <p:cNvSpPr>
            <a:spLocks noGrp="1"/>
          </p:cNvSpPr>
          <p:nvPr>
            <p:ph type="dt" sz="half" idx="10"/>
          </p:nvPr>
        </p:nvSpPr>
        <p:spPr/>
        <p:txBody>
          <a:bodyPr/>
          <a:lstStyle/>
          <a:p>
            <a:fld id="{0F777C9B-0DFA-4625-A06F-5252D8AF424D}" type="datetime1">
              <a:rPr lang="en-US" smtClean="0"/>
              <a:t>8/16/2023</a:t>
            </a:fld>
            <a:endParaRPr lang="en-US"/>
          </a:p>
        </p:txBody>
      </p:sp>
      <p:sp>
        <p:nvSpPr>
          <p:cNvPr id="6" name="Footer Placeholder 5">
            <a:extLst>
              <a:ext uri="{FF2B5EF4-FFF2-40B4-BE49-F238E27FC236}">
                <a16:creationId xmlns:a16="http://schemas.microsoft.com/office/drawing/2014/main" id="{2658A3CF-E1FA-4C14-9AB9-CD5A1EEF1B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481789-858C-42D9-ABFC-9125A675BDE8}"/>
              </a:ext>
            </a:extLst>
          </p:cNvPr>
          <p:cNvSpPr>
            <a:spLocks noGrp="1"/>
          </p:cNvSpPr>
          <p:nvPr>
            <p:ph type="sldNum" sz="quarter" idx="12"/>
          </p:nvPr>
        </p:nvSpPr>
        <p:spPr/>
        <p:txBody>
          <a:bodyPr/>
          <a:lstStyle/>
          <a:p>
            <a:fld id="{6B968A9A-1F71-4E08-B60C-F540437C7D59}" type="slidenum">
              <a:rPr lang="en-US" smtClean="0"/>
              <a:t>‹#›</a:t>
            </a:fld>
            <a:endParaRPr lang="en-US"/>
          </a:p>
        </p:txBody>
      </p:sp>
    </p:spTree>
    <p:extLst>
      <p:ext uri="{BB962C8B-B14F-4D97-AF65-F5344CB8AC3E}">
        <p14:creationId xmlns:p14="http://schemas.microsoft.com/office/powerpoint/2010/main" val="2219214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BAB69-6B9C-48DA-94DB-AB89BCB898A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6EA829-07B1-4FF3-8E5B-65950118AE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6283C1-A7EB-463D-80FD-597D67F5565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FE6054-B34E-4064-A1B6-AD4C64CA05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12D70E-78C7-460A-B71B-CBFEED4E9E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E970E6-53CC-4808-B232-C72A105B9707}"/>
              </a:ext>
            </a:extLst>
          </p:cNvPr>
          <p:cNvSpPr>
            <a:spLocks noGrp="1"/>
          </p:cNvSpPr>
          <p:nvPr>
            <p:ph type="dt" sz="half" idx="10"/>
          </p:nvPr>
        </p:nvSpPr>
        <p:spPr/>
        <p:txBody>
          <a:bodyPr/>
          <a:lstStyle/>
          <a:p>
            <a:fld id="{C6E8DB3E-021D-44BD-8FD2-93F199A88DB6}" type="datetime1">
              <a:rPr lang="en-US" smtClean="0"/>
              <a:t>8/16/2023</a:t>
            </a:fld>
            <a:endParaRPr lang="en-US"/>
          </a:p>
        </p:txBody>
      </p:sp>
      <p:sp>
        <p:nvSpPr>
          <p:cNvPr id="8" name="Footer Placeholder 7">
            <a:extLst>
              <a:ext uri="{FF2B5EF4-FFF2-40B4-BE49-F238E27FC236}">
                <a16:creationId xmlns:a16="http://schemas.microsoft.com/office/drawing/2014/main" id="{44E5F056-9BCE-435E-82D0-35A0ED8AA9C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BCCF4E9-E903-4E0C-827C-78B25D93805D}"/>
              </a:ext>
            </a:extLst>
          </p:cNvPr>
          <p:cNvSpPr>
            <a:spLocks noGrp="1"/>
          </p:cNvSpPr>
          <p:nvPr>
            <p:ph type="sldNum" sz="quarter" idx="12"/>
          </p:nvPr>
        </p:nvSpPr>
        <p:spPr/>
        <p:txBody>
          <a:bodyPr/>
          <a:lstStyle/>
          <a:p>
            <a:fld id="{6B968A9A-1F71-4E08-B60C-F540437C7D59}" type="slidenum">
              <a:rPr lang="en-US" smtClean="0"/>
              <a:t>‹#›</a:t>
            </a:fld>
            <a:endParaRPr lang="en-US"/>
          </a:p>
        </p:txBody>
      </p:sp>
    </p:spTree>
    <p:extLst>
      <p:ext uri="{BB962C8B-B14F-4D97-AF65-F5344CB8AC3E}">
        <p14:creationId xmlns:p14="http://schemas.microsoft.com/office/powerpoint/2010/main" val="1927551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1F1D7-341C-4869-9EF1-500BACED46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2D4F23C-87F4-4345-96C0-175207ADA36C}"/>
              </a:ext>
            </a:extLst>
          </p:cNvPr>
          <p:cNvSpPr>
            <a:spLocks noGrp="1"/>
          </p:cNvSpPr>
          <p:nvPr>
            <p:ph type="dt" sz="half" idx="10"/>
          </p:nvPr>
        </p:nvSpPr>
        <p:spPr/>
        <p:txBody>
          <a:bodyPr/>
          <a:lstStyle/>
          <a:p>
            <a:fld id="{84210C94-9A0F-4074-B3B3-47171B2DE60D}" type="datetime1">
              <a:rPr lang="en-US" smtClean="0"/>
              <a:t>8/16/2023</a:t>
            </a:fld>
            <a:endParaRPr lang="en-US"/>
          </a:p>
        </p:txBody>
      </p:sp>
      <p:sp>
        <p:nvSpPr>
          <p:cNvPr id="4" name="Footer Placeholder 3">
            <a:extLst>
              <a:ext uri="{FF2B5EF4-FFF2-40B4-BE49-F238E27FC236}">
                <a16:creationId xmlns:a16="http://schemas.microsoft.com/office/drawing/2014/main" id="{D8AD6AFA-52D2-4906-917B-5AE220208FE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465E62F-A45D-41BB-A730-4E7B55BFB2EF}"/>
              </a:ext>
            </a:extLst>
          </p:cNvPr>
          <p:cNvSpPr>
            <a:spLocks noGrp="1"/>
          </p:cNvSpPr>
          <p:nvPr>
            <p:ph type="sldNum" sz="quarter" idx="12"/>
          </p:nvPr>
        </p:nvSpPr>
        <p:spPr/>
        <p:txBody>
          <a:bodyPr/>
          <a:lstStyle/>
          <a:p>
            <a:fld id="{6B968A9A-1F71-4E08-B60C-F540437C7D59}" type="slidenum">
              <a:rPr lang="en-US" smtClean="0"/>
              <a:t>‹#›</a:t>
            </a:fld>
            <a:endParaRPr lang="en-US"/>
          </a:p>
        </p:txBody>
      </p:sp>
    </p:spTree>
    <p:extLst>
      <p:ext uri="{BB962C8B-B14F-4D97-AF65-F5344CB8AC3E}">
        <p14:creationId xmlns:p14="http://schemas.microsoft.com/office/powerpoint/2010/main" val="34610889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F9EDCD-16AA-4122-A6FF-B514C562DB2F}"/>
              </a:ext>
            </a:extLst>
          </p:cNvPr>
          <p:cNvSpPr>
            <a:spLocks noGrp="1"/>
          </p:cNvSpPr>
          <p:nvPr>
            <p:ph type="dt" sz="half" idx="10"/>
          </p:nvPr>
        </p:nvSpPr>
        <p:spPr/>
        <p:txBody>
          <a:bodyPr/>
          <a:lstStyle/>
          <a:p>
            <a:fld id="{3C9CCB5F-FC4C-4F91-9C9B-6C4B81B1C8DD}" type="datetime1">
              <a:rPr lang="en-US" smtClean="0"/>
              <a:t>8/16/2023</a:t>
            </a:fld>
            <a:endParaRPr lang="en-US"/>
          </a:p>
        </p:txBody>
      </p:sp>
      <p:sp>
        <p:nvSpPr>
          <p:cNvPr id="3" name="Footer Placeholder 2">
            <a:extLst>
              <a:ext uri="{FF2B5EF4-FFF2-40B4-BE49-F238E27FC236}">
                <a16:creationId xmlns:a16="http://schemas.microsoft.com/office/drawing/2014/main" id="{6E05B77C-94E1-4221-9FCF-A14141EFBC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986BEE9-3CB9-445C-B28E-1C6F1A5EE660}"/>
              </a:ext>
            </a:extLst>
          </p:cNvPr>
          <p:cNvSpPr>
            <a:spLocks noGrp="1"/>
          </p:cNvSpPr>
          <p:nvPr>
            <p:ph type="sldNum" sz="quarter" idx="12"/>
          </p:nvPr>
        </p:nvSpPr>
        <p:spPr/>
        <p:txBody>
          <a:bodyPr/>
          <a:lstStyle/>
          <a:p>
            <a:fld id="{6B968A9A-1F71-4E08-B60C-F540437C7D59}" type="slidenum">
              <a:rPr lang="en-US" smtClean="0"/>
              <a:t>‹#›</a:t>
            </a:fld>
            <a:endParaRPr lang="en-US"/>
          </a:p>
        </p:txBody>
      </p:sp>
    </p:spTree>
    <p:extLst>
      <p:ext uri="{BB962C8B-B14F-4D97-AF65-F5344CB8AC3E}">
        <p14:creationId xmlns:p14="http://schemas.microsoft.com/office/powerpoint/2010/main" val="24472894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39AD9-2850-4F97-B19C-1126DDA507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4B04DD-6F6E-42C1-A681-3BFDDA2869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C14BF1-2E82-466C-8C74-765BDF0979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AC61DE-3411-4015-A9BD-B465B575F21E}"/>
              </a:ext>
            </a:extLst>
          </p:cNvPr>
          <p:cNvSpPr>
            <a:spLocks noGrp="1"/>
          </p:cNvSpPr>
          <p:nvPr>
            <p:ph type="dt" sz="half" idx="10"/>
          </p:nvPr>
        </p:nvSpPr>
        <p:spPr/>
        <p:txBody>
          <a:bodyPr/>
          <a:lstStyle/>
          <a:p>
            <a:fld id="{7A6FB16C-D2A7-41B0-840F-ACA565133268}" type="datetime1">
              <a:rPr lang="en-US" smtClean="0"/>
              <a:t>8/16/2023</a:t>
            </a:fld>
            <a:endParaRPr lang="en-US"/>
          </a:p>
        </p:txBody>
      </p:sp>
      <p:sp>
        <p:nvSpPr>
          <p:cNvPr id="6" name="Footer Placeholder 5">
            <a:extLst>
              <a:ext uri="{FF2B5EF4-FFF2-40B4-BE49-F238E27FC236}">
                <a16:creationId xmlns:a16="http://schemas.microsoft.com/office/drawing/2014/main" id="{EF6C9ADF-F804-48F7-8677-BA0AAC0047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A4AF7E-A706-4E2D-AD77-FC59E60124D9}"/>
              </a:ext>
            </a:extLst>
          </p:cNvPr>
          <p:cNvSpPr>
            <a:spLocks noGrp="1"/>
          </p:cNvSpPr>
          <p:nvPr>
            <p:ph type="sldNum" sz="quarter" idx="12"/>
          </p:nvPr>
        </p:nvSpPr>
        <p:spPr/>
        <p:txBody>
          <a:bodyPr/>
          <a:lstStyle/>
          <a:p>
            <a:fld id="{6B968A9A-1F71-4E08-B60C-F540437C7D59}" type="slidenum">
              <a:rPr lang="en-US" smtClean="0"/>
              <a:t>‹#›</a:t>
            </a:fld>
            <a:endParaRPr lang="en-US"/>
          </a:p>
        </p:txBody>
      </p:sp>
    </p:spTree>
    <p:extLst>
      <p:ext uri="{BB962C8B-B14F-4D97-AF65-F5344CB8AC3E}">
        <p14:creationId xmlns:p14="http://schemas.microsoft.com/office/powerpoint/2010/main" val="3202682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41991-40E8-409A-8197-59C07F1F36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6B878E-7F3D-4905-B4FD-082B104F97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76FFF83-8A4F-41E3-8B07-89D750C9C4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77489A-0D4A-489E-A3E0-896A6AD55969}"/>
              </a:ext>
            </a:extLst>
          </p:cNvPr>
          <p:cNvSpPr>
            <a:spLocks noGrp="1"/>
          </p:cNvSpPr>
          <p:nvPr>
            <p:ph type="dt" sz="half" idx="10"/>
          </p:nvPr>
        </p:nvSpPr>
        <p:spPr/>
        <p:txBody>
          <a:bodyPr/>
          <a:lstStyle/>
          <a:p>
            <a:fld id="{8AA9B40C-84A1-4A17-AF45-E960B45867A6}" type="datetime1">
              <a:rPr lang="en-US" smtClean="0"/>
              <a:t>8/16/2023</a:t>
            </a:fld>
            <a:endParaRPr lang="en-US"/>
          </a:p>
        </p:txBody>
      </p:sp>
      <p:sp>
        <p:nvSpPr>
          <p:cNvPr id="6" name="Footer Placeholder 5">
            <a:extLst>
              <a:ext uri="{FF2B5EF4-FFF2-40B4-BE49-F238E27FC236}">
                <a16:creationId xmlns:a16="http://schemas.microsoft.com/office/drawing/2014/main" id="{06956C7B-C061-480D-B559-6952DCBD1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639797-2166-4A0C-834E-B52E49978011}"/>
              </a:ext>
            </a:extLst>
          </p:cNvPr>
          <p:cNvSpPr>
            <a:spLocks noGrp="1"/>
          </p:cNvSpPr>
          <p:nvPr>
            <p:ph type="sldNum" sz="quarter" idx="12"/>
          </p:nvPr>
        </p:nvSpPr>
        <p:spPr/>
        <p:txBody>
          <a:bodyPr/>
          <a:lstStyle/>
          <a:p>
            <a:fld id="{6B968A9A-1F71-4E08-B60C-F540437C7D59}" type="slidenum">
              <a:rPr lang="en-US" smtClean="0"/>
              <a:t>‹#›</a:t>
            </a:fld>
            <a:endParaRPr lang="en-US"/>
          </a:p>
        </p:txBody>
      </p:sp>
    </p:spTree>
    <p:extLst>
      <p:ext uri="{BB962C8B-B14F-4D97-AF65-F5344CB8AC3E}">
        <p14:creationId xmlns:p14="http://schemas.microsoft.com/office/powerpoint/2010/main" val="19095655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0C3948-1E40-44BA-93AD-2066C3B845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660771-9223-4605-8A55-5900898EB3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F78152-ADFF-4001-821C-6506EC1FE5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4B4850-EECA-4CEF-B599-D1B900415FE8}" type="datetime1">
              <a:rPr lang="en-US" smtClean="0"/>
              <a:t>8/16/2023</a:t>
            </a:fld>
            <a:endParaRPr lang="en-US"/>
          </a:p>
        </p:txBody>
      </p:sp>
      <p:sp>
        <p:nvSpPr>
          <p:cNvPr id="5" name="Footer Placeholder 4">
            <a:extLst>
              <a:ext uri="{FF2B5EF4-FFF2-40B4-BE49-F238E27FC236}">
                <a16:creationId xmlns:a16="http://schemas.microsoft.com/office/drawing/2014/main" id="{8C8D2170-968A-4384-B774-FF9E1DFC76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2D9CF06-8C3F-4BAE-B73E-B79C00AC59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968A9A-1F71-4E08-B60C-F540437C7D59}" type="slidenum">
              <a:rPr lang="en-US" smtClean="0"/>
              <a:t>‹#›</a:t>
            </a:fld>
            <a:endParaRPr lang="en-US"/>
          </a:p>
        </p:txBody>
      </p:sp>
    </p:spTree>
    <p:extLst>
      <p:ext uri="{BB962C8B-B14F-4D97-AF65-F5344CB8AC3E}">
        <p14:creationId xmlns:p14="http://schemas.microsoft.com/office/powerpoint/2010/main" val="1338910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22146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470AC9-2675-4E57-8812-2AD4C2EF0EFA}"/>
              </a:ext>
            </a:extLst>
          </p:cNvPr>
          <p:cNvPicPr>
            <a:picLocks noChangeAspect="1"/>
          </p:cNvPicPr>
          <p:nvPr/>
        </p:nvPicPr>
        <p:blipFill>
          <a:blip r:embed="rId2"/>
          <a:stretch>
            <a:fillRect/>
          </a:stretch>
        </p:blipFill>
        <p:spPr>
          <a:xfrm>
            <a:off x="9437364" y="836891"/>
            <a:ext cx="2568708" cy="2278693"/>
          </a:xfrm>
          <a:prstGeom prst="rect">
            <a:avLst/>
          </a:prstGeom>
        </p:spPr>
      </p:pic>
      <p:sp>
        <p:nvSpPr>
          <p:cNvPr id="3" name="Subtitle 2">
            <a:extLst>
              <a:ext uri="{FF2B5EF4-FFF2-40B4-BE49-F238E27FC236}">
                <a16:creationId xmlns:a16="http://schemas.microsoft.com/office/drawing/2014/main" id="{267967E5-3784-324E-A39C-F156D4F8FF78}"/>
              </a:ext>
            </a:extLst>
          </p:cNvPr>
          <p:cNvSpPr>
            <a:spLocks noGrp="1"/>
          </p:cNvSpPr>
          <p:nvPr>
            <p:ph type="subTitle" idx="4294967295"/>
          </p:nvPr>
        </p:nvSpPr>
        <p:spPr>
          <a:xfrm>
            <a:off x="323785" y="312266"/>
            <a:ext cx="10405175" cy="6200294"/>
          </a:xfrm>
          <a:prstGeom prst="rect">
            <a:avLst/>
          </a:prstGeom>
        </p:spPr>
        <p:txBody>
          <a:bodyPr/>
          <a:lstStyle/>
          <a:p>
            <a:pPr marL="0" indent="0" algn="ctr">
              <a:lnSpc>
                <a:spcPct val="150000"/>
              </a:lnSpc>
              <a:buNone/>
            </a:pPr>
            <a:endParaRPr lang="en-US" sz="36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endParaRPr>
          </a:p>
          <a:p>
            <a:pPr marL="0" indent="0" algn="ctr">
              <a:lnSpc>
                <a:spcPct val="150000"/>
              </a:lnSpc>
              <a:buNone/>
            </a:pPr>
            <a:r>
              <a:rPr lang="en-US" sz="36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NORTH WEST HOUSING CORPORATION</a:t>
            </a:r>
          </a:p>
          <a:p>
            <a:pPr marL="0" indent="0" algn="ctr">
              <a:lnSpc>
                <a:spcPct val="150000"/>
              </a:lnSpc>
              <a:buNone/>
            </a:pPr>
            <a:r>
              <a:rPr lang="en-US" sz="36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Presenting</a:t>
            </a:r>
          </a:p>
          <a:p>
            <a:pPr marL="0" indent="0" algn="ctr">
              <a:lnSpc>
                <a:spcPct val="150000"/>
              </a:lnSpc>
              <a:buNone/>
            </a:pPr>
            <a:r>
              <a:rPr lang="en-US" sz="4800" b="1" u="sng" dirty="0">
                <a:solidFill>
                  <a:schemeClr val="accent2">
                    <a:lumMod val="5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MADIBENG/ LANSERIA</a:t>
            </a:r>
          </a:p>
          <a:p>
            <a:pPr marL="0" indent="0" algn="ctr">
              <a:lnSpc>
                <a:spcPct val="100000"/>
              </a:lnSpc>
              <a:buNone/>
            </a:pPr>
            <a:r>
              <a:rPr lang="en-US" sz="4800" b="1" u="sng" dirty="0">
                <a:solidFill>
                  <a:schemeClr val="accent2">
                    <a:lumMod val="5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MEGA CITY</a:t>
            </a:r>
          </a:p>
          <a:p>
            <a:pPr marL="0" indent="0" algn="ctr">
              <a:lnSpc>
                <a:spcPct val="150000"/>
              </a:lnSpc>
              <a:buNone/>
            </a:pPr>
            <a:r>
              <a:rPr lang="en-US" sz="4000" b="1" dirty="0">
                <a:solidFill>
                  <a:schemeClr val="accent2">
                    <a:lumMod val="5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DEVELOPMENT</a:t>
            </a:r>
            <a:r>
              <a:rPr lang="en-US" sz="4800" b="1" dirty="0">
                <a:solidFill>
                  <a:schemeClr val="accent2">
                    <a:lumMod val="5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p>
        </p:txBody>
      </p:sp>
      <p:sp>
        <p:nvSpPr>
          <p:cNvPr id="4" name="Text Placeholder 3">
            <a:extLst>
              <a:ext uri="{FF2B5EF4-FFF2-40B4-BE49-F238E27FC236}">
                <a16:creationId xmlns:a16="http://schemas.microsoft.com/office/drawing/2014/main" id="{5C57A262-A31C-D843-ACC1-C3666C645CB3}"/>
              </a:ext>
            </a:extLst>
          </p:cNvPr>
          <p:cNvSpPr>
            <a:spLocks noGrp="1"/>
          </p:cNvSpPr>
          <p:nvPr>
            <p:ph type="body" sz="half" idx="4294967295"/>
          </p:nvPr>
        </p:nvSpPr>
        <p:spPr>
          <a:xfrm>
            <a:off x="572715" y="6177705"/>
            <a:ext cx="4340726" cy="334854"/>
          </a:xfrm>
          <a:prstGeom prst="rect">
            <a:avLst/>
          </a:prstGeom>
        </p:spPr>
        <p:txBody>
          <a:bodyPr>
            <a:noAutofit/>
          </a:bodyPr>
          <a:lstStyle/>
          <a:p>
            <a:pPr marL="0" indent="0">
              <a:buNone/>
            </a:pPr>
            <a:r>
              <a:rPr lang="en-US" sz="24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August 2023</a:t>
            </a:r>
          </a:p>
        </p:txBody>
      </p:sp>
    </p:spTree>
    <p:extLst>
      <p:ext uri="{BB962C8B-B14F-4D97-AF65-F5344CB8AC3E}">
        <p14:creationId xmlns:p14="http://schemas.microsoft.com/office/powerpoint/2010/main" val="2033241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3773" y="0"/>
            <a:ext cx="12189630" cy="6858000"/>
          </a:xfrm>
          <a:prstGeom prst="rect">
            <a:avLst/>
          </a:prstGeom>
        </p:spPr>
      </p:pic>
      <p:sp>
        <p:nvSpPr>
          <p:cNvPr id="2" name="Title 1"/>
          <p:cNvSpPr>
            <a:spLocks noGrp="1"/>
          </p:cNvSpPr>
          <p:nvPr>
            <p:ph type="ctrTitle"/>
          </p:nvPr>
        </p:nvSpPr>
        <p:spPr>
          <a:xfrm>
            <a:off x="5931042" y="808894"/>
            <a:ext cx="6175966" cy="2365130"/>
          </a:xfrm>
        </p:spPr>
        <p:txBody>
          <a:bodyPr anchor="ctr">
            <a:normAutofit/>
          </a:bodyPr>
          <a:lstStyle/>
          <a:p>
            <a:r>
              <a:rPr lang="en-US" sz="7200" dirty="0">
                <a:solidFill>
                  <a:schemeClr val="accent2">
                    <a:lumMod val="50000"/>
                  </a:schemeClr>
                </a:solidFill>
                <a:latin typeface="Verdana" panose="020B0604030504040204" pitchFamily="34" charset="0"/>
                <a:ea typeface="Verdana" panose="020B0604030504040204" pitchFamily="34" charset="0"/>
              </a:rPr>
              <a:t>Thank You!</a:t>
            </a:r>
          </a:p>
        </p:txBody>
      </p:sp>
    </p:spTree>
    <p:extLst>
      <p:ext uri="{BB962C8B-B14F-4D97-AF65-F5344CB8AC3E}">
        <p14:creationId xmlns:p14="http://schemas.microsoft.com/office/powerpoint/2010/main" val="997377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8AFAF65-6641-4A6A-8CF7-45A318368DFC}"/>
              </a:ext>
            </a:extLst>
          </p:cNvPr>
          <p:cNvSpPr>
            <a:spLocks noGrp="1"/>
          </p:cNvSpPr>
          <p:nvPr>
            <p:ph type="title"/>
          </p:nvPr>
        </p:nvSpPr>
        <p:spPr>
          <a:xfrm>
            <a:off x="1981200" y="344033"/>
            <a:ext cx="8229600" cy="487362"/>
          </a:xfrm>
        </p:spPr>
        <p:txBody>
          <a:bodyPr>
            <a:normAutofit/>
          </a:bodyPr>
          <a:lstStyle/>
          <a:p>
            <a:pPr marL="457200" indent="-457200" algn="ctr">
              <a:buFont typeface="+mj-lt"/>
              <a:buAutoNum type="arabicPeriod"/>
            </a:pPr>
            <a:r>
              <a:rPr lang="en-GB" sz="2200" b="1" dirty="0">
                <a:solidFill>
                  <a:schemeClr val="accent4">
                    <a:lumMod val="50000"/>
                  </a:schemeClr>
                </a:solidFill>
                <a:latin typeface="Verdana" panose="020B0604030504040204" pitchFamily="34" charset="0"/>
                <a:ea typeface="Verdana" panose="020B0604030504040204" pitchFamily="34" charset="0"/>
              </a:rPr>
              <a:t>EXECUTIVE SUMMARY </a:t>
            </a:r>
          </a:p>
        </p:txBody>
      </p:sp>
      <p:sp>
        <p:nvSpPr>
          <p:cNvPr id="5" name="Content Placeholder 5">
            <a:extLst>
              <a:ext uri="{FF2B5EF4-FFF2-40B4-BE49-F238E27FC236}">
                <a16:creationId xmlns:a16="http://schemas.microsoft.com/office/drawing/2014/main" id="{8FE32EBF-6111-45AB-AF38-B373D557E29E}"/>
              </a:ext>
            </a:extLst>
          </p:cNvPr>
          <p:cNvSpPr>
            <a:spLocks noGrp="1"/>
          </p:cNvSpPr>
          <p:nvPr>
            <p:ph idx="1"/>
          </p:nvPr>
        </p:nvSpPr>
        <p:spPr>
          <a:xfrm>
            <a:off x="1015999" y="990600"/>
            <a:ext cx="10363201" cy="5105400"/>
          </a:xfrm>
        </p:spPr>
        <p:txBody>
          <a:bodyPr anchor="ctr">
            <a:noAutofit/>
          </a:bodyPr>
          <a:lstStyle/>
          <a:p>
            <a:pPr marL="0" indent="0" algn="just">
              <a:lnSpc>
                <a:spcPct val="150000"/>
              </a:lnSpc>
              <a:spcAft>
                <a:spcPts val="600"/>
              </a:spcAft>
              <a:buNone/>
            </a:pPr>
            <a:r>
              <a:rPr lang="en-US" sz="2400" dirty="0">
                <a:effectLst/>
                <a:latin typeface="Verdana" panose="020B0604030504040204" pitchFamily="34" charset="0"/>
                <a:ea typeface="Calibri" panose="020F0502020204030204" pitchFamily="34" charset="0"/>
                <a:cs typeface="Times New Roman" panose="02020603050405020304" pitchFamily="18" charset="0"/>
              </a:rPr>
              <a:t>The </a:t>
            </a:r>
            <a:r>
              <a:rPr lang="en-US" sz="2400" dirty="0" err="1">
                <a:effectLst/>
                <a:latin typeface="Verdana" panose="020B0604030504040204" pitchFamily="34" charset="0"/>
                <a:ea typeface="Calibri" panose="020F0502020204030204" pitchFamily="34" charset="0"/>
                <a:cs typeface="Times New Roman" panose="02020603050405020304" pitchFamily="18" charset="0"/>
              </a:rPr>
              <a:t>Pelindaba</a:t>
            </a:r>
            <a:r>
              <a:rPr lang="en-US" sz="2400" dirty="0">
                <a:effectLst/>
                <a:latin typeface="Verdana" panose="020B0604030504040204" pitchFamily="34" charset="0"/>
                <a:ea typeface="Calibri" panose="020F0502020204030204" pitchFamily="34" charset="0"/>
                <a:cs typeface="Times New Roman" panose="02020603050405020304" pitchFamily="18" charset="0"/>
              </a:rPr>
              <a:t> / </a:t>
            </a:r>
            <a:r>
              <a:rPr lang="en-US" sz="2400" dirty="0" err="1">
                <a:effectLst/>
                <a:latin typeface="Verdana" panose="020B0604030504040204" pitchFamily="34" charset="0"/>
                <a:ea typeface="Calibri" panose="020F0502020204030204" pitchFamily="34" charset="0"/>
                <a:cs typeface="Times New Roman" panose="02020603050405020304" pitchFamily="18" charset="0"/>
              </a:rPr>
              <a:t>Necsa</a:t>
            </a:r>
            <a:r>
              <a:rPr lang="en-US" sz="2400" dirty="0">
                <a:effectLst/>
                <a:latin typeface="Verdana" panose="020B0604030504040204" pitchFamily="34" charset="0"/>
                <a:ea typeface="Calibri" panose="020F0502020204030204" pitchFamily="34" charset="0"/>
                <a:cs typeface="Times New Roman" panose="02020603050405020304" pitchFamily="18" charset="0"/>
              </a:rPr>
              <a:t> site is the identified area for Madibeng/ Lanseria Mega City. The Hartbeespoort location was designed and thought through after discussions with </a:t>
            </a:r>
            <a:r>
              <a:rPr lang="en-US" sz="2400" dirty="0" err="1">
                <a:effectLst/>
                <a:latin typeface="Verdana" panose="020B0604030504040204" pitchFamily="34" charset="0"/>
                <a:ea typeface="Calibri" panose="020F0502020204030204" pitchFamily="34" charset="0"/>
                <a:cs typeface="Times New Roman" panose="02020603050405020304" pitchFamily="18" charset="0"/>
              </a:rPr>
              <a:t>Necsa</a:t>
            </a:r>
            <a:r>
              <a:rPr lang="en-US" sz="2400" dirty="0">
                <a:effectLst/>
                <a:latin typeface="Verdana" panose="020B0604030504040204" pitchFamily="34" charset="0"/>
                <a:ea typeface="Calibri" panose="020F0502020204030204" pitchFamily="34" charset="0"/>
                <a:cs typeface="Times New Roman" panose="02020603050405020304" pitchFamily="18" charset="0"/>
              </a:rPr>
              <a:t>. </a:t>
            </a:r>
          </a:p>
          <a:p>
            <a:pPr marL="0" indent="0" algn="just">
              <a:lnSpc>
                <a:spcPct val="150000"/>
              </a:lnSpc>
              <a:spcAft>
                <a:spcPts val="600"/>
              </a:spcAft>
              <a:buNone/>
            </a:pPr>
            <a:r>
              <a:rPr lang="en-US" sz="2400" dirty="0">
                <a:effectLst/>
                <a:latin typeface="Verdana" panose="020B0604030504040204" pitchFamily="34" charset="0"/>
                <a:ea typeface="Calibri" panose="020F0502020204030204" pitchFamily="34" charset="0"/>
                <a:cs typeface="Times New Roman" panose="02020603050405020304" pitchFamily="18" charset="0"/>
              </a:rPr>
              <a:t>The North West Housing Corporation and various Local Authorities to further put together a feasible and integrated development that accommodates all the requirements as set out to improve and enhance the Local Socio Economics, Social Amenities, Health Care Facilities, Job Creation opportunities and overall better living standards and adequate accommodation.</a:t>
            </a:r>
            <a:endParaRPr lang="en-ZA"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0B0F061A-387B-441B-8026-E791BE2BF43D}"/>
              </a:ext>
            </a:extLst>
          </p:cNvPr>
          <p:cNvPicPr>
            <a:picLocks noChangeAspect="1"/>
          </p:cNvPicPr>
          <p:nvPr/>
        </p:nvPicPr>
        <p:blipFill>
          <a:blip r:embed="rId2"/>
          <a:stretch>
            <a:fillRect/>
          </a:stretch>
        </p:blipFill>
        <p:spPr>
          <a:xfrm>
            <a:off x="11379201" y="6096000"/>
            <a:ext cx="681618" cy="604661"/>
          </a:xfrm>
          <a:prstGeom prst="rect">
            <a:avLst/>
          </a:prstGeom>
        </p:spPr>
      </p:pic>
      <p:sp>
        <p:nvSpPr>
          <p:cNvPr id="7" name="Slide Number Placeholder 2">
            <a:extLst>
              <a:ext uri="{FF2B5EF4-FFF2-40B4-BE49-F238E27FC236}">
                <a16:creationId xmlns:a16="http://schemas.microsoft.com/office/drawing/2014/main" id="{223C95EC-CB48-4AE0-9A50-1DC120CFC05C}"/>
              </a:ext>
            </a:extLst>
          </p:cNvPr>
          <p:cNvSpPr>
            <a:spLocks noGrp="1"/>
          </p:cNvSpPr>
          <p:nvPr>
            <p:ph type="sldNum" sz="quarter" idx="12"/>
          </p:nvPr>
        </p:nvSpPr>
        <p:spPr>
          <a:xfrm>
            <a:off x="10521776" y="6284031"/>
            <a:ext cx="857425" cy="409405"/>
          </a:xfrm>
        </p:spPr>
        <p:txBody>
          <a:bodyPr/>
          <a:lstStyle/>
          <a:p>
            <a:r>
              <a:rPr lang="en-ZA" dirty="0"/>
              <a:t>4</a:t>
            </a:r>
          </a:p>
        </p:txBody>
      </p:sp>
    </p:spTree>
    <p:extLst>
      <p:ext uri="{BB962C8B-B14F-4D97-AF65-F5344CB8AC3E}">
        <p14:creationId xmlns:p14="http://schemas.microsoft.com/office/powerpoint/2010/main" val="8154631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8AFAF65-6641-4A6A-8CF7-45A318368DFC}"/>
              </a:ext>
            </a:extLst>
          </p:cNvPr>
          <p:cNvSpPr>
            <a:spLocks noGrp="1"/>
          </p:cNvSpPr>
          <p:nvPr>
            <p:ph type="title"/>
          </p:nvPr>
        </p:nvSpPr>
        <p:spPr>
          <a:xfrm>
            <a:off x="1981200" y="344033"/>
            <a:ext cx="8229600" cy="487362"/>
          </a:xfrm>
        </p:spPr>
        <p:txBody>
          <a:bodyPr>
            <a:normAutofit/>
          </a:bodyPr>
          <a:lstStyle/>
          <a:p>
            <a:pPr marL="457200" indent="-457200" algn="ctr">
              <a:buFont typeface="+mj-lt"/>
              <a:buAutoNum type="arabicPeriod" startAt="2"/>
            </a:pPr>
            <a:r>
              <a:rPr lang="en-GB" sz="2200" b="1" dirty="0">
                <a:solidFill>
                  <a:schemeClr val="accent4">
                    <a:lumMod val="50000"/>
                  </a:schemeClr>
                </a:solidFill>
                <a:latin typeface="Verdana" panose="020B0604030504040204" pitchFamily="34" charset="0"/>
                <a:ea typeface="Verdana" panose="020B0604030504040204" pitchFamily="34" charset="0"/>
              </a:rPr>
              <a:t>VISION: </a:t>
            </a:r>
          </a:p>
        </p:txBody>
      </p:sp>
      <p:sp>
        <p:nvSpPr>
          <p:cNvPr id="5" name="Content Placeholder 5">
            <a:extLst>
              <a:ext uri="{FF2B5EF4-FFF2-40B4-BE49-F238E27FC236}">
                <a16:creationId xmlns:a16="http://schemas.microsoft.com/office/drawing/2014/main" id="{8FE32EBF-6111-45AB-AF38-B373D557E29E}"/>
              </a:ext>
            </a:extLst>
          </p:cNvPr>
          <p:cNvSpPr>
            <a:spLocks noGrp="1"/>
          </p:cNvSpPr>
          <p:nvPr>
            <p:ph idx="1"/>
          </p:nvPr>
        </p:nvSpPr>
        <p:spPr>
          <a:xfrm>
            <a:off x="778213" y="990600"/>
            <a:ext cx="10894977" cy="5105400"/>
          </a:xfrm>
        </p:spPr>
        <p:txBody>
          <a:bodyPr>
            <a:noAutofit/>
          </a:bodyPr>
          <a:lstStyle/>
          <a:p>
            <a:pPr marL="0" indent="0">
              <a:lnSpc>
                <a:spcPct val="100000"/>
              </a:lnSpc>
              <a:spcBef>
                <a:spcPts val="600"/>
              </a:spcBef>
              <a:spcAft>
                <a:spcPts val="800"/>
              </a:spcAft>
              <a:buNone/>
            </a:pPr>
            <a:r>
              <a:rPr lang="en-ZA" sz="2000" dirty="0">
                <a:effectLst/>
                <a:latin typeface="Verdana" panose="020B0604030504040204" pitchFamily="34" charset="0"/>
                <a:ea typeface="Calibri" panose="020F0502020204030204" pitchFamily="34" charset="0"/>
                <a:cs typeface="Times New Roman" panose="02020603050405020304" pitchFamily="18" charset="0"/>
              </a:rPr>
              <a:t>To achieve the above and the following outcomes through implementation of its National Priority Projects: </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600"/>
              </a:spcBef>
              <a:spcAft>
                <a:spcPts val="800"/>
              </a:spcAft>
            </a:pPr>
            <a:r>
              <a:rPr lang="en-ZA" sz="2000" dirty="0">
                <a:effectLst/>
                <a:latin typeface="Verdana" panose="020B0604030504040204" pitchFamily="34" charset="0"/>
                <a:ea typeface="Calibri" panose="020F0502020204030204" pitchFamily="34" charset="0"/>
                <a:cs typeface="Times New Roman" panose="02020603050405020304" pitchFamily="18" charset="0"/>
              </a:rPr>
              <a:t>To promote the creation of integrated human settlements, </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600"/>
              </a:spcBef>
              <a:spcAft>
                <a:spcPts val="800"/>
              </a:spcAft>
            </a:pPr>
            <a:r>
              <a:rPr lang="en-ZA" sz="2000" dirty="0">
                <a:effectLst/>
                <a:latin typeface="Verdana" panose="020B0604030504040204" pitchFamily="34" charset="0"/>
                <a:ea typeface="Calibri" panose="020F0502020204030204" pitchFamily="34" charset="0"/>
                <a:cs typeface="Times New Roman" panose="02020603050405020304" pitchFamily="18" charset="0"/>
              </a:rPr>
              <a:t>Promote spatial transformation and consolidation, </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600"/>
              </a:spcBef>
              <a:spcAft>
                <a:spcPts val="800"/>
              </a:spcAft>
            </a:pPr>
            <a:r>
              <a:rPr lang="en-ZA" sz="2000" dirty="0">
                <a:effectLst/>
                <a:latin typeface="Verdana" panose="020B0604030504040204" pitchFamily="34" charset="0"/>
                <a:ea typeface="Calibri" panose="020F0502020204030204" pitchFamily="34" charset="0"/>
                <a:cs typeface="Times New Roman" panose="02020603050405020304" pitchFamily="18" charset="0"/>
              </a:rPr>
              <a:t>Promote social diversity for different income groups by mixed types and tenure within the same settlements, </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600"/>
              </a:spcBef>
              <a:spcAft>
                <a:spcPts val="800"/>
              </a:spcAft>
            </a:pPr>
            <a:r>
              <a:rPr lang="en-ZA" sz="2000" dirty="0">
                <a:effectLst/>
                <a:latin typeface="Verdana" panose="020B0604030504040204" pitchFamily="34" charset="0"/>
                <a:ea typeface="Calibri" panose="020F0502020204030204" pitchFamily="34" charset="0"/>
                <a:cs typeface="Times New Roman" panose="02020603050405020304" pitchFamily="18" charset="0"/>
              </a:rPr>
              <a:t>Deliver housing at scale and various typologies to cater for different housing markets, </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600"/>
              </a:spcBef>
              <a:spcAft>
                <a:spcPts val="800"/>
              </a:spcAft>
            </a:pPr>
            <a:r>
              <a:rPr lang="en-ZA" sz="2000" dirty="0">
                <a:effectLst/>
                <a:latin typeface="Verdana" panose="020B0604030504040204" pitchFamily="34" charset="0"/>
                <a:ea typeface="Calibri" panose="020F0502020204030204" pitchFamily="34" charset="0"/>
                <a:cs typeface="Times New Roman" panose="02020603050405020304" pitchFamily="18" charset="0"/>
              </a:rPr>
              <a:t>Bring together the technical capabilities to undertake the long-term planning, to elevate the position of urban policies and provide greater traction across government and stakeholders, </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600"/>
              </a:spcBef>
              <a:spcAft>
                <a:spcPts val="800"/>
              </a:spcAft>
            </a:pPr>
            <a:r>
              <a:rPr lang="en-ZA" sz="2000" dirty="0">
                <a:effectLst/>
                <a:latin typeface="Verdana" panose="020B0604030504040204" pitchFamily="34" charset="0"/>
                <a:ea typeface="Calibri" panose="020F0502020204030204" pitchFamily="34" charset="0"/>
                <a:cs typeface="Times New Roman" panose="02020603050405020304" pitchFamily="18" charset="0"/>
              </a:rPr>
              <a:t>Introduce innovation to complete work within time and budget, </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600"/>
              </a:spcBef>
              <a:spcAft>
                <a:spcPts val="800"/>
              </a:spcAft>
            </a:pPr>
            <a:r>
              <a:rPr lang="en-ZA" sz="2000" dirty="0">
                <a:effectLst/>
                <a:latin typeface="Verdana" panose="020B0604030504040204" pitchFamily="34" charset="0"/>
                <a:ea typeface="Calibri" panose="020F0502020204030204" pitchFamily="34" charset="0"/>
                <a:cs typeface="Times New Roman" panose="02020603050405020304" pitchFamily="18" charset="0"/>
              </a:rPr>
              <a:t>To enhance collaboration and partnership between government and the creation of human settlements. </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0000"/>
              </a:lnSpc>
              <a:spcBef>
                <a:spcPts val="600"/>
              </a:spcBef>
              <a:spcAft>
                <a:spcPts val="600"/>
              </a:spcAft>
              <a:buFont typeface="Symbol" panose="05050102010706020507" pitchFamily="18" charset="2"/>
              <a:buChar char=""/>
            </a:pP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0B0F061A-387B-441B-8026-E791BE2BF43D}"/>
              </a:ext>
            </a:extLst>
          </p:cNvPr>
          <p:cNvPicPr>
            <a:picLocks noChangeAspect="1"/>
          </p:cNvPicPr>
          <p:nvPr/>
        </p:nvPicPr>
        <p:blipFill>
          <a:blip r:embed="rId2"/>
          <a:stretch>
            <a:fillRect/>
          </a:stretch>
        </p:blipFill>
        <p:spPr>
          <a:xfrm>
            <a:off x="11379201" y="6096000"/>
            <a:ext cx="681618" cy="604661"/>
          </a:xfrm>
          <a:prstGeom prst="rect">
            <a:avLst/>
          </a:prstGeom>
        </p:spPr>
      </p:pic>
      <p:sp>
        <p:nvSpPr>
          <p:cNvPr id="7" name="Slide Number Placeholder 2">
            <a:extLst>
              <a:ext uri="{FF2B5EF4-FFF2-40B4-BE49-F238E27FC236}">
                <a16:creationId xmlns:a16="http://schemas.microsoft.com/office/drawing/2014/main" id="{223C95EC-CB48-4AE0-9A50-1DC120CFC05C}"/>
              </a:ext>
            </a:extLst>
          </p:cNvPr>
          <p:cNvSpPr>
            <a:spLocks noGrp="1"/>
          </p:cNvSpPr>
          <p:nvPr>
            <p:ph type="sldNum" sz="quarter" idx="12"/>
          </p:nvPr>
        </p:nvSpPr>
        <p:spPr>
          <a:xfrm>
            <a:off x="10521776" y="6284031"/>
            <a:ext cx="857425" cy="409405"/>
          </a:xfrm>
        </p:spPr>
        <p:txBody>
          <a:bodyPr/>
          <a:lstStyle/>
          <a:p>
            <a:r>
              <a:rPr lang="en-ZA" dirty="0"/>
              <a:t>4</a:t>
            </a:r>
          </a:p>
        </p:txBody>
      </p:sp>
    </p:spTree>
    <p:extLst>
      <p:ext uri="{BB962C8B-B14F-4D97-AF65-F5344CB8AC3E}">
        <p14:creationId xmlns:p14="http://schemas.microsoft.com/office/powerpoint/2010/main" val="19708175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8AFAF65-6641-4A6A-8CF7-45A318368DFC}"/>
              </a:ext>
            </a:extLst>
          </p:cNvPr>
          <p:cNvSpPr>
            <a:spLocks noGrp="1"/>
          </p:cNvSpPr>
          <p:nvPr>
            <p:ph type="title"/>
          </p:nvPr>
        </p:nvSpPr>
        <p:spPr>
          <a:xfrm>
            <a:off x="1981200" y="344033"/>
            <a:ext cx="8229600" cy="487362"/>
          </a:xfrm>
        </p:spPr>
        <p:txBody>
          <a:bodyPr>
            <a:normAutofit/>
          </a:bodyPr>
          <a:lstStyle/>
          <a:p>
            <a:pPr marL="457200" indent="-457200" algn="ctr">
              <a:buFont typeface="+mj-lt"/>
              <a:buAutoNum type="arabicPeriod" startAt="3"/>
            </a:pPr>
            <a:r>
              <a:rPr lang="en-GB" sz="2200" b="1" dirty="0">
                <a:solidFill>
                  <a:schemeClr val="accent4">
                    <a:lumMod val="50000"/>
                  </a:schemeClr>
                </a:solidFill>
                <a:latin typeface="Verdana" panose="020B0604030504040204" pitchFamily="34" charset="0"/>
                <a:ea typeface="Verdana" panose="020B0604030504040204" pitchFamily="34" charset="0"/>
              </a:rPr>
              <a:t>PROJECT OVERVIEW &amp; BACKGROUND </a:t>
            </a:r>
          </a:p>
        </p:txBody>
      </p:sp>
      <p:sp>
        <p:nvSpPr>
          <p:cNvPr id="5" name="Content Placeholder 5">
            <a:extLst>
              <a:ext uri="{FF2B5EF4-FFF2-40B4-BE49-F238E27FC236}">
                <a16:creationId xmlns:a16="http://schemas.microsoft.com/office/drawing/2014/main" id="{8FE32EBF-6111-45AB-AF38-B373D557E29E}"/>
              </a:ext>
            </a:extLst>
          </p:cNvPr>
          <p:cNvSpPr>
            <a:spLocks noGrp="1"/>
          </p:cNvSpPr>
          <p:nvPr>
            <p:ph idx="1"/>
          </p:nvPr>
        </p:nvSpPr>
        <p:spPr>
          <a:xfrm>
            <a:off x="778213" y="990600"/>
            <a:ext cx="10894977" cy="5105400"/>
          </a:xfrm>
        </p:spPr>
        <p:txBody>
          <a:bodyPr anchor="ctr">
            <a:noAutofit/>
          </a:bodyPr>
          <a:lstStyle/>
          <a:p>
            <a:pPr marL="0" indent="0">
              <a:lnSpc>
                <a:spcPct val="150000"/>
              </a:lnSpc>
              <a:spcAft>
                <a:spcPts val="800"/>
              </a:spcAft>
              <a:buNone/>
            </a:pPr>
            <a:r>
              <a:rPr lang="en-US" sz="2400" dirty="0">
                <a:latin typeface="Verdana" panose="020B0604030504040204" pitchFamily="34" charset="0"/>
                <a:ea typeface="Calibri" panose="020F0502020204030204" pitchFamily="34" charset="0"/>
                <a:cs typeface="Times New Roman" panose="02020603050405020304" pitchFamily="18" charset="0"/>
              </a:rPr>
              <a:t>The North-West Housing Corporation together with the Dept. Human Settlements identified the need for a minimum of 30 000 residential units to be built in the medium to long term in the North-west Province. </a:t>
            </a:r>
          </a:p>
          <a:p>
            <a:pPr marL="0" indent="0">
              <a:lnSpc>
                <a:spcPct val="150000"/>
              </a:lnSpc>
              <a:spcAft>
                <a:spcPts val="800"/>
              </a:spcAft>
              <a:buNone/>
            </a:pPr>
            <a:r>
              <a:rPr lang="en-US" sz="2400" dirty="0">
                <a:latin typeface="Verdana" panose="020B0604030504040204" pitchFamily="34" charset="0"/>
                <a:ea typeface="Calibri" panose="020F0502020204030204" pitchFamily="34" charset="0"/>
                <a:cs typeface="Times New Roman" panose="02020603050405020304" pitchFamily="18" charset="0"/>
              </a:rPr>
              <a:t>The concept “Mega City” is identified as one of the tools to address this need of which Remainder of Portion 2 of the farm HARTBEESPOORT No. 400 – J.Q in the HARTBEESPOORT area is one of them.</a:t>
            </a:r>
            <a:endParaRPr lang="en-ZA" sz="2400" dirty="0">
              <a:latin typeface="Verdana" panose="020B060403050404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0B0F061A-387B-441B-8026-E791BE2BF43D}"/>
              </a:ext>
            </a:extLst>
          </p:cNvPr>
          <p:cNvPicPr>
            <a:picLocks noChangeAspect="1"/>
          </p:cNvPicPr>
          <p:nvPr/>
        </p:nvPicPr>
        <p:blipFill>
          <a:blip r:embed="rId2"/>
          <a:stretch>
            <a:fillRect/>
          </a:stretch>
        </p:blipFill>
        <p:spPr>
          <a:xfrm>
            <a:off x="11379201" y="6096000"/>
            <a:ext cx="681618" cy="604661"/>
          </a:xfrm>
          <a:prstGeom prst="rect">
            <a:avLst/>
          </a:prstGeom>
        </p:spPr>
      </p:pic>
      <p:sp>
        <p:nvSpPr>
          <p:cNvPr id="7" name="Slide Number Placeholder 2">
            <a:extLst>
              <a:ext uri="{FF2B5EF4-FFF2-40B4-BE49-F238E27FC236}">
                <a16:creationId xmlns:a16="http://schemas.microsoft.com/office/drawing/2014/main" id="{223C95EC-CB48-4AE0-9A50-1DC120CFC05C}"/>
              </a:ext>
            </a:extLst>
          </p:cNvPr>
          <p:cNvSpPr>
            <a:spLocks noGrp="1"/>
          </p:cNvSpPr>
          <p:nvPr>
            <p:ph type="sldNum" sz="quarter" idx="12"/>
          </p:nvPr>
        </p:nvSpPr>
        <p:spPr>
          <a:xfrm>
            <a:off x="10521776" y="6284031"/>
            <a:ext cx="857425" cy="409405"/>
          </a:xfrm>
        </p:spPr>
        <p:txBody>
          <a:bodyPr/>
          <a:lstStyle/>
          <a:p>
            <a:r>
              <a:rPr lang="en-ZA" dirty="0"/>
              <a:t>4</a:t>
            </a:r>
          </a:p>
        </p:txBody>
      </p:sp>
    </p:spTree>
    <p:extLst>
      <p:ext uri="{BB962C8B-B14F-4D97-AF65-F5344CB8AC3E}">
        <p14:creationId xmlns:p14="http://schemas.microsoft.com/office/powerpoint/2010/main" val="32265859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8AFAF65-6641-4A6A-8CF7-45A318368DFC}"/>
              </a:ext>
            </a:extLst>
          </p:cNvPr>
          <p:cNvSpPr>
            <a:spLocks noGrp="1"/>
          </p:cNvSpPr>
          <p:nvPr>
            <p:ph type="title"/>
          </p:nvPr>
        </p:nvSpPr>
        <p:spPr>
          <a:xfrm>
            <a:off x="1981200" y="344033"/>
            <a:ext cx="8229600" cy="487362"/>
          </a:xfrm>
        </p:spPr>
        <p:txBody>
          <a:bodyPr>
            <a:normAutofit/>
          </a:bodyPr>
          <a:lstStyle/>
          <a:p>
            <a:pPr marL="457200" indent="-457200" algn="ctr">
              <a:buFont typeface="+mj-lt"/>
              <a:buAutoNum type="arabicPeriod" startAt="3"/>
            </a:pPr>
            <a:r>
              <a:rPr lang="en-GB" sz="2200" b="1" dirty="0">
                <a:solidFill>
                  <a:schemeClr val="accent4">
                    <a:lumMod val="50000"/>
                  </a:schemeClr>
                </a:solidFill>
                <a:latin typeface="Verdana" panose="020B0604030504040204" pitchFamily="34" charset="0"/>
                <a:ea typeface="Verdana" panose="020B0604030504040204" pitchFamily="34" charset="0"/>
              </a:rPr>
              <a:t>LOCALITY</a:t>
            </a:r>
            <a:endParaRPr lang="en-GB" sz="2200" b="1" i="1" dirty="0">
              <a:solidFill>
                <a:schemeClr val="accent4">
                  <a:lumMod val="50000"/>
                </a:schemeClr>
              </a:solidFill>
              <a:latin typeface="Verdana" panose="020B0604030504040204" pitchFamily="34" charset="0"/>
              <a:ea typeface="Verdana" panose="020B0604030504040204" pitchFamily="34" charset="0"/>
            </a:endParaRPr>
          </a:p>
        </p:txBody>
      </p:sp>
      <p:sp>
        <p:nvSpPr>
          <p:cNvPr id="5" name="Content Placeholder 5">
            <a:extLst>
              <a:ext uri="{FF2B5EF4-FFF2-40B4-BE49-F238E27FC236}">
                <a16:creationId xmlns:a16="http://schemas.microsoft.com/office/drawing/2014/main" id="{8FE32EBF-6111-45AB-AF38-B373D557E29E}"/>
              </a:ext>
            </a:extLst>
          </p:cNvPr>
          <p:cNvSpPr>
            <a:spLocks noGrp="1"/>
          </p:cNvSpPr>
          <p:nvPr>
            <p:ph idx="1"/>
          </p:nvPr>
        </p:nvSpPr>
        <p:spPr>
          <a:xfrm>
            <a:off x="778213" y="922504"/>
            <a:ext cx="11108987" cy="5867400"/>
          </a:xfrm>
        </p:spPr>
        <p:txBody>
          <a:bodyPr anchor="ctr">
            <a:noAutofit/>
          </a:bodyPr>
          <a:lstStyle/>
          <a:p>
            <a:pPr marL="0" indent="0">
              <a:lnSpc>
                <a:spcPct val="120000"/>
              </a:lnSpc>
              <a:spcBef>
                <a:spcPts val="400"/>
              </a:spcBef>
              <a:spcAft>
                <a:spcPts val="400"/>
              </a:spcAft>
              <a:buNone/>
            </a:pPr>
            <a:r>
              <a:rPr lang="en-US" sz="1800" dirty="0">
                <a:solidFill>
                  <a:srgbClr val="000000"/>
                </a:solidFill>
                <a:effectLst/>
                <a:latin typeface="Verdana" panose="020B0604030504040204" pitchFamily="34" charset="0"/>
                <a:ea typeface="Calibri" panose="020F0502020204030204" pitchFamily="34" charset="0"/>
                <a:cs typeface="Calibri" panose="020F0502020204030204" pitchFamily="34" charset="0"/>
              </a:rPr>
              <a:t>It is important to note that future development of Hartbeespoort area in this case will be done in a southern direction and that of Lanseria in a western direction, aligned with the N4. This is to curb further urban and to ensure that the two developments link with one another in the near future to ensure optimal usage of engineering infra-structure, etc.</a:t>
            </a:r>
          </a:p>
          <a:p>
            <a:pPr marL="534988" indent="-534988">
              <a:lnSpc>
                <a:spcPct val="120000"/>
              </a:lnSpc>
              <a:spcBef>
                <a:spcPts val="400"/>
              </a:spcBef>
              <a:spcAft>
                <a:spcPts val="400"/>
              </a:spcAft>
              <a:buFont typeface="Wingdings" panose="05000000000000000000" pitchFamily="2" charset="2"/>
              <a:buChar char="§"/>
            </a:pPr>
            <a:r>
              <a:rPr lang="en-US" sz="1800" dirty="0">
                <a:solidFill>
                  <a:srgbClr val="000000"/>
                </a:solidFill>
                <a:effectLst/>
                <a:latin typeface="Verdana" panose="020B0604030504040204" pitchFamily="34" charset="0"/>
                <a:ea typeface="Calibri" panose="020F0502020204030204" pitchFamily="34" charset="0"/>
                <a:cs typeface="Calibri" panose="020F0502020204030204" pitchFamily="34" charset="0"/>
              </a:rPr>
              <a:t>The area identified lies between Lanseria &amp; Brits/ Madibeng and Hartbeespoort at almost the </a:t>
            </a:r>
            <a:r>
              <a:rPr lang="en-US" sz="1800" dirty="0" err="1">
                <a:solidFill>
                  <a:srgbClr val="000000"/>
                </a:solidFill>
                <a:latin typeface="Verdana" panose="020B0604030504040204" pitchFamily="34" charset="0"/>
                <a:ea typeface="Calibri" panose="020F0502020204030204" pitchFamily="34" charset="0"/>
                <a:cs typeface="Calibri" panose="020F0502020204030204" pitchFamily="34" charset="0"/>
              </a:rPr>
              <a:t>centre</a:t>
            </a:r>
            <a:r>
              <a:rPr lang="en-US" sz="1800" dirty="0">
                <a:solidFill>
                  <a:srgbClr val="000000"/>
                </a:solidFill>
                <a:latin typeface="Verdana" panose="020B0604030504040204" pitchFamily="34" charset="0"/>
                <a:ea typeface="Calibri" panose="020F0502020204030204" pitchFamily="34" charset="0"/>
                <a:cs typeface="Calibri" panose="020F0502020204030204" pitchFamily="34" charset="0"/>
              </a:rPr>
              <a:t> of the proposed Mega City </a:t>
            </a:r>
          </a:p>
          <a:p>
            <a:pPr marL="534988" indent="-534988">
              <a:lnSpc>
                <a:spcPct val="120000"/>
              </a:lnSpc>
              <a:spcBef>
                <a:spcPts val="400"/>
              </a:spcBef>
              <a:spcAft>
                <a:spcPts val="400"/>
              </a:spcAft>
              <a:buFont typeface="Wingdings" panose="05000000000000000000" pitchFamily="2" charset="2"/>
              <a:buChar char="§"/>
            </a:pPr>
            <a:r>
              <a:rPr lang="en-US" sz="1800" dirty="0">
                <a:solidFill>
                  <a:srgbClr val="000000"/>
                </a:solidFill>
                <a:latin typeface="Verdana" panose="020B0604030504040204" pitchFamily="34" charset="0"/>
                <a:ea typeface="Calibri" panose="020F0502020204030204" pitchFamily="34" charset="0"/>
                <a:cs typeface="Calibri" panose="020F0502020204030204" pitchFamily="34" charset="0"/>
              </a:rPr>
              <a:t>The area has various slopes and ridges, with a flat </a:t>
            </a:r>
            <a:r>
              <a:rPr lang="en-US" sz="1800" dirty="0" err="1">
                <a:solidFill>
                  <a:srgbClr val="000000"/>
                </a:solidFill>
                <a:latin typeface="Verdana" panose="020B0604030504040204" pitchFamily="34" charset="0"/>
                <a:ea typeface="Calibri" panose="020F0502020204030204" pitchFamily="34" charset="0"/>
                <a:cs typeface="Calibri" panose="020F0502020204030204" pitchFamily="34" charset="0"/>
              </a:rPr>
              <a:t>plato</a:t>
            </a:r>
            <a:r>
              <a:rPr lang="en-US" sz="1800" dirty="0">
                <a:solidFill>
                  <a:srgbClr val="000000"/>
                </a:solidFill>
                <a:latin typeface="Verdana" panose="020B0604030504040204" pitchFamily="34" charset="0"/>
                <a:ea typeface="Calibri" panose="020F0502020204030204" pitchFamily="34" charset="0"/>
                <a:cs typeface="Calibri" panose="020F0502020204030204" pitchFamily="34" charset="0"/>
              </a:rPr>
              <a:t> to the north. </a:t>
            </a:r>
          </a:p>
          <a:p>
            <a:pPr marL="534988" indent="-534988">
              <a:lnSpc>
                <a:spcPct val="120000"/>
              </a:lnSpc>
              <a:spcBef>
                <a:spcPts val="600"/>
              </a:spcBef>
              <a:spcAft>
                <a:spcPts val="600"/>
              </a:spcAft>
              <a:buFont typeface="Wingdings" panose="05000000000000000000" pitchFamily="2" charset="2"/>
              <a:buChar char="§"/>
            </a:pPr>
            <a:r>
              <a:rPr lang="en-US" sz="1800" dirty="0">
                <a:solidFill>
                  <a:srgbClr val="000000"/>
                </a:solidFill>
                <a:latin typeface="Verdana" panose="020B0604030504040204" pitchFamily="34" charset="0"/>
                <a:ea typeface="Calibri" panose="020F0502020204030204" pitchFamily="34" charset="0"/>
                <a:cs typeface="Calibri" panose="020F0502020204030204" pitchFamily="34" charset="0"/>
              </a:rPr>
              <a:t>The R104 splits the city with the R511 running into a section towards the North East side. </a:t>
            </a:r>
          </a:p>
          <a:p>
            <a:pPr marL="534988" indent="-534988">
              <a:lnSpc>
                <a:spcPct val="120000"/>
              </a:lnSpc>
              <a:spcBef>
                <a:spcPts val="400"/>
              </a:spcBef>
              <a:spcAft>
                <a:spcPts val="400"/>
              </a:spcAft>
              <a:buFont typeface="Wingdings" panose="05000000000000000000" pitchFamily="2" charset="2"/>
              <a:buChar char="§"/>
            </a:pPr>
            <a:r>
              <a:rPr lang="en-US" sz="1800" dirty="0">
                <a:solidFill>
                  <a:srgbClr val="000000"/>
                </a:solidFill>
                <a:latin typeface="Verdana" panose="020B0604030504040204" pitchFamily="34" charset="0"/>
                <a:ea typeface="Calibri" panose="020F0502020204030204" pitchFamily="34" charset="0"/>
                <a:cs typeface="Calibri" panose="020F0502020204030204" pitchFamily="34" charset="0"/>
              </a:rPr>
              <a:t>The R512 / </a:t>
            </a:r>
            <a:r>
              <a:rPr lang="en-US" sz="1800" dirty="0" err="1">
                <a:solidFill>
                  <a:srgbClr val="000000"/>
                </a:solidFill>
                <a:latin typeface="Verdana" panose="020B0604030504040204" pitchFamily="34" charset="0"/>
                <a:ea typeface="Calibri" panose="020F0502020204030204" pitchFamily="34" charset="0"/>
                <a:cs typeface="Calibri" panose="020F0502020204030204" pitchFamily="34" charset="0"/>
              </a:rPr>
              <a:t>Malibongwe</a:t>
            </a:r>
            <a:r>
              <a:rPr lang="en-US" sz="1800" dirty="0">
                <a:solidFill>
                  <a:srgbClr val="000000"/>
                </a:solidFill>
                <a:latin typeface="Verdana" panose="020B0604030504040204" pitchFamily="34" charset="0"/>
                <a:ea typeface="Calibri" panose="020F0502020204030204" pitchFamily="34" charset="0"/>
                <a:cs typeface="Calibri" panose="020F0502020204030204" pitchFamily="34" charset="0"/>
              </a:rPr>
              <a:t> or </a:t>
            </a:r>
            <a:r>
              <a:rPr lang="en-US" sz="1800" dirty="0" err="1">
                <a:solidFill>
                  <a:srgbClr val="000000"/>
                </a:solidFill>
                <a:latin typeface="Verdana" panose="020B0604030504040204" pitchFamily="34" charset="0"/>
                <a:ea typeface="Calibri" panose="020F0502020204030204" pitchFamily="34" charset="0"/>
                <a:cs typeface="Calibri" panose="020F0502020204030204" pitchFamily="34" charset="0"/>
              </a:rPr>
              <a:t>Pelindaba</a:t>
            </a:r>
            <a:r>
              <a:rPr lang="en-US" sz="1800" dirty="0">
                <a:solidFill>
                  <a:srgbClr val="000000"/>
                </a:solidFill>
                <a:latin typeface="Verdana" panose="020B0604030504040204" pitchFamily="34" charset="0"/>
                <a:ea typeface="Calibri" panose="020F0502020204030204" pitchFamily="34" charset="0"/>
                <a:cs typeface="Calibri" panose="020F0502020204030204" pitchFamily="34" charset="0"/>
              </a:rPr>
              <a:t> Road enters the West wing of the city, coming from Lanseria towards Hartbeespoort. </a:t>
            </a:r>
          </a:p>
          <a:p>
            <a:pPr marL="534988" indent="-534988">
              <a:lnSpc>
                <a:spcPct val="120000"/>
              </a:lnSpc>
              <a:spcBef>
                <a:spcPts val="400"/>
              </a:spcBef>
              <a:spcAft>
                <a:spcPts val="400"/>
              </a:spcAft>
              <a:buFont typeface="Wingdings" panose="05000000000000000000" pitchFamily="2" charset="2"/>
              <a:buChar char="§"/>
            </a:pPr>
            <a:r>
              <a:rPr lang="en-US" sz="1800" dirty="0">
                <a:solidFill>
                  <a:srgbClr val="000000"/>
                </a:solidFill>
                <a:latin typeface="Verdana" panose="020B0604030504040204" pitchFamily="34" charset="0"/>
                <a:ea typeface="Calibri" panose="020F0502020204030204" pitchFamily="34" charset="0"/>
                <a:cs typeface="Calibri" panose="020F0502020204030204" pitchFamily="34" charset="0"/>
              </a:rPr>
              <a:t>Very good access roads towards the proposed city from all areas. </a:t>
            </a:r>
          </a:p>
          <a:p>
            <a:pPr marL="534988" indent="-534988">
              <a:lnSpc>
                <a:spcPct val="120000"/>
              </a:lnSpc>
              <a:spcBef>
                <a:spcPts val="400"/>
              </a:spcBef>
              <a:spcAft>
                <a:spcPts val="400"/>
              </a:spcAft>
              <a:buFont typeface="Wingdings" panose="05000000000000000000" pitchFamily="2" charset="2"/>
              <a:buChar char="§"/>
            </a:pPr>
            <a:r>
              <a:rPr lang="en-US" sz="1800" dirty="0">
                <a:solidFill>
                  <a:srgbClr val="000000"/>
                </a:solidFill>
                <a:latin typeface="Verdana" panose="020B0604030504040204" pitchFamily="34" charset="0"/>
                <a:ea typeface="Calibri" panose="020F0502020204030204" pitchFamily="34" charset="0"/>
                <a:cs typeface="Calibri" panose="020F0502020204030204" pitchFamily="34" charset="0"/>
              </a:rPr>
              <a:t>The river is from the west running behind the south towards the North West. </a:t>
            </a:r>
          </a:p>
          <a:p>
            <a:pPr marL="534988" indent="-534988">
              <a:lnSpc>
                <a:spcPct val="120000"/>
              </a:lnSpc>
              <a:spcBef>
                <a:spcPts val="400"/>
              </a:spcBef>
              <a:spcAft>
                <a:spcPts val="400"/>
              </a:spcAft>
              <a:buFont typeface="Wingdings" panose="05000000000000000000" pitchFamily="2" charset="2"/>
              <a:buChar char="§"/>
            </a:pPr>
            <a:r>
              <a:rPr lang="en-US" sz="1800" dirty="0">
                <a:solidFill>
                  <a:srgbClr val="000000"/>
                </a:solidFill>
                <a:latin typeface="Verdana" panose="020B0604030504040204" pitchFamily="34" charset="0"/>
                <a:ea typeface="Calibri" panose="020F0502020204030204" pitchFamily="34" charset="0"/>
                <a:cs typeface="Calibri" panose="020F0502020204030204" pitchFamily="34" charset="0"/>
              </a:rPr>
              <a:t>This area is perfect for greenfield development to the north of </a:t>
            </a:r>
            <a:r>
              <a:rPr lang="en-US" sz="1800" dirty="0" err="1">
                <a:solidFill>
                  <a:srgbClr val="000000"/>
                </a:solidFill>
                <a:latin typeface="Verdana" panose="020B0604030504040204" pitchFamily="34" charset="0"/>
                <a:ea typeface="Calibri" panose="020F0502020204030204" pitchFamily="34" charset="0"/>
                <a:cs typeface="Calibri" panose="020F0502020204030204" pitchFamily="34" charset="0"/>
              </a:rPr>
              <a:t>Pelindaba</a:t>
            </a:r>
            <a:r>
              <a:rPr lang="en-US" sz="1800" dirty="0">
                <a:solidFill>
                  <a:srgbClr val="000000"/>
                </a:solidFill>
                <a:latin typeface="Verdana" panose="020B0604030504040204" pitchFamily="34" charset="0"/>
                <a:ea typeface="Calibri" panose="020F0502020204030204" pitchFamily="34" charset="0"/>
                <a:cs typeface="Calibri" panose="020F0502020204030204" pitchFamily="34" charset="0"/>
              </a:rPr>
              <a:t> and Hartbeespoort. </a:t>
            </a:r>
          </a:p>
        </p:txBody>
      </p:sp>
      <p:pic>
        <p:nvPicPr>
          <p:cNvPr id="6" name="Picture 5">
            <a:extLst>
              <a:ext uri="{FF2B5EF4-FFF2-40B4-BE49-F238E27FC236}">
                <a16:creationId xmlns:a16="http://schemas.microsoft.com/office/drawing/2014/main" id="{0B0F061A-387B-441B-8026-E791BE2BF43D}"/>
              </a:ext>
            </a:extLst>
          </p:cNvPr>
          <p:cNvPicPr>
            <a:picLocks noChangeAspect="1"/>
          </p:cNvPicPr>
          <p:nvPr/>
        </p:nvPicPr>
        <p:blipFill>
          <a:blip r:embed="rId2"/>
          <a:stretch>
            <a:fillRect/>
          </a:stretch>
        </p:blipFill>
        <p:spPr>
          <a:xfrm>
            <a:off x="11379201" y="6096000"/>
            <a:ext cx="681618" cy="604661"/>
          </a:xfrm>
          <a:prstGeom prst="rect">
            <a:avLst/>
          </a:prstGeom>
        </p:spPr>
      </p:pic>
      <p:sp>
        <p:nvSpPr>
          <p:cNvPr id="7" name="Slide Number Placeholder 2">
            <a:extLst>
              <a:ext uri="{FF2B5EF4-FFF2-40B4-BE49-F238E27FC236}">
                <a16:creationId xmlns:a16="http://schemas.microsoft.com/office/drawing/2014/main" id="{223C95EC-CB48-4AE0-9A50-1DC120CFC05C}"/>
              </a:ext>
            </a:extLst>
          </p:cNvPr>
          <p:cNvSpPr>
            <a:spLocks noGrp="1"/>
          </p:cNvSpPr>
          <p:nvPr>
            <p:ph type="sldNum" sz="quarter" idx="12"/>
          </p:nvPr>
        </p:nvSpPr>
        <p:spPr>
          <a:xfrm>
            <a:off x="10521776" y="6284031"/>
            <a:ext cx="857425" cy="409405"/>
          </a:xfrm>
        </p:spPr>
        <p:txBody>
          <a:bodyPr/>
          <a:lstStyle/>
          <a:p>
            <a:r>
              <a:rPr lang="en-ZA" dirty="0"/>
              <a:t>4</a:t>
            </a:r>
          </a:p>
        </p:txBody>
      </p:sp>
    </p:spTree>
    <p:extLst>
      <p:ext uri="{BB962C8B-B14F-4D97-AF65-F5344CB8AC3E}">
        <p14:creationId xmlns:p14="http://schemas.microsoft.com/office/powerpoint/2010/main" val="900632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Freeform: Shape 14">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6E6E6"/>
            </a:solidFill>
          </a:ln>
          <a:effectLst>
            <a:outerShdw blurRad="762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Freeform: Shape 16">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58AFAF65-6641-4A6A-8CF7-45A318368DFC}"/>
              </a:ext>
            </a:extLst>
          </p:cNvPr>
          <p:cNvSpPr>
            <a:spLocks noGrp="1"/>
          </p:cNvSpPr>
          <p:nvPr>
            <p:ph type="title"/>
          </p:nvPr>
        </p:nvSpPr>
        <p:spPr>
          <a:xfrm>
            <a:off x="477981" y="1122363"/>
            <a:ext cx="4023360" cy="3204134"/>
          </a:xfrm>
        </p:spPr>
        <p:txBody>
          <a:bodyPr vert="horz" lIns="91440" tIns="45720" rIns="91440" bIns="45720" rtlCol="0" anchor="ctr">
            <a:normAutofit/>
          </a:bodyPr>
          <a:lstStyle/>
          <a:p>
            <a:pPr algn="ctr">
              <a:lnSpc>
                <a:spcPct val="150000"/>
              </a:lnSpc>
            </a:pPr>
            <a:r>
              <a:rPr lang="en-US" sz="3600" b="1" dirty="0">
                <a:solidFill>
                  <a:schemeClr val="accent4">
                    <a:lumMod val="50000"/>
                  </a:schemeClr>
                </a:solidFill>
                <a:latin typeface="Verdana" panose="020B0604030504040204" pitchFamily="34" charset="0"/>
                <a:ea typeface="Verdana" panose="020B0604030504040204" pitchFamily="34" charset="0"/>
              </a:rPr>
              <a:t>DEVELOPMENT OVERVIEW LAYOUT</a:t>
            </a:r>
            <a:endParaRPr lang="en-US" sz="3600" i="1" dirty="0">
              <a:solidFill>
                <a:schemeClr val="accent4">
                  <a:lumMod val="50000"/>
                </a:schemeClr>
              </a:solidFill>
              <a:latin typeface="Verdana" panose="020B0604030504040204" pitchFamily="34" charset="0"/>
              <a:ea typeface="Verdana" panose="020B0604030504040204" pitchFamily="34" charset="0"/>
            </a:endParaRPr>
          </a:p>
        </p:txBody>
      </p:sp>
      <p:sp>
        <p:nvSpPr>
          <p:cNvPr id="19" name="Rectangle 1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Rectangle 2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3F4D3AEB-EC47-84BB-1023-59781D916B81}"/>
              </a:ext>
            </a:extLst>
          </p:cNvPr>
          <p:cNvPicPr>
            <a:picLocks noChangeAspect="1"/>
          </p:cNvPicPr>
          <p:nvPr/>
        </p:nvPicPr>
        <p:blipFill rotWithShape="1">
          <a:blip r:embed="rId2">
            <a:extLst>
              <a:ext uri="{28A0092B-C50C-407E-A947-70E740481C1C}">
                <a14:useLocalDpi xmlns:a14="http://schemas.microsoft.com/office/drawing/2010/main" val="0"/>
              </a:ext>
            </a:extLst>
          </a:blip>
          <a:srcRect l="4124" t="3989" r="4414"/>
          <a:stretch/>
        </p:blipFill>
        <p:spPr>
          <a:xfrm>
            <a:off x="4460980" y="735411"/>
            <a:ext cx="7605746" cy="5024530"/>
          </a:xfrm>
          <a:prstGeom prst="rect">
            <a:avLst/>
          </a:prstGeom>
        </p:spPr>
      </p:pic>
      <p:sp>
        <p:nvSpPr>
          <p:cNvPr id="7" name="Slide Number Placeholder 2">
            <a:extLst>
              <a:ext uri="{FF2B5EF4-FFF2-40B4-BE49-F238E27FC236}">
                <a16:creationId xmlns:a16="http://schemas.microsoft.com/office/drawing/2014/main" id="{223C95EC-CB48-4AE0-9A50-1DC120CFC05C}"/>
              </a:ext>
            </a:extLst>
          </p:cNvPr>
          <p:cNvSpPr>
            <a:spLocks noGrp="1"/>
          </p:cNvSpPr>
          <p:nvPr>
            <p:ph type="sldNum" sz="quarter" idx="12"/>
          </p:nvPr>
        </p:nvSpPr>
        <p:spPr>
          <a:xfrm>
            <a:off x="9847810" y="6356350"/>
            <a:ext cx="1505989" cy="365125"/>
          </a:xfrm>
        </p:spPr>
        <p:txBody>
          <a:bodyPr vert="horz" lIns="91440" tIns="45720" rIns="91440" bIns="45720" rtlCol="0" anchor="ctr">
            <a:normAutofit/>
          </a:bodyPr>
          <a:lstStyle/>
          <a:p>
            <a:pPr>
              <a:spcAft>
                <a:spcPts val="600"/>
              </a:spcAft>
            </a:pPr>
            <a:r>
              <a:rPr lang="en-US">
                <a:solidFill>
                  <a:schemeClr val="tx1">
                    <a:lumMod val="50000"/>
                    <a:lumOff val="50000"/>
                  </a:schemeClr>
                </a:solidFill>
              </a:rPr>
              <a:t>4</a:t>
            </a:r>
          </a:p>
        </p:txBody>
      </p:sp>
      <p:pic>
        <p:nvPicPr>
          <p:cNvPr id="6" name="Picture 5" descr="A triangle with a black background&#10;&#10;Description automatically generated">
            <a:extLst>
              <a:ext uri="{FF2B5EF4-FFF2-40B4-BE49-F238E27FC236}">
                <a16:creationId xmlns:a16="http://schemas.microsoft.com/office/drawing/2014/main" id="{0B0F061A-387B-441B-8026-E791BE2BF43D}"/>
              </a:ext>
            </a:extLst>
          </p:cNvPr>
          <p:cNvPicPr>
            <a:picLocks noChangeAspect="1"/>
          </p:cNvPicPr>
          <p:nvPr/>
        </p:nvPicPr>
        <p:blipFill>
          <a:blip r:embed="rId3"/>
          <a:stretch>
            <a:fillRect/>
          </a:stretch>
        </p:blipFill>
        <p:spPr>
          <a:xfrm>
            <a:off x="11379201" y="6096000"/>
            <a:ext cx="681618" cy="604661"/>
          </a:xfrm>
          <a:prstGeom prst="rect">
            <a:avLst/>
          </a:prstGeom>
        </p:spPr>
      </p:pic>
    </p:spTree>
    <p:extLst>
      <p:ext uri="{BB962C8B-B14F-4D97-AF65-F5344CB8AC3E}">
        <p14:creationId xmlns:p14="http://schemas.microsoft.com/office/powerpoint/2010/main" val="674296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8AFAF65-6641-4A6A-8CF7-45A318368DFC}"/>
              </a:ext>
            </a:extLst>
          </p:cNvPr>
          <p:cNvSpPr>
            <a:spLocks noGrp="1"/>
          </p:cNvSpPr>
          <p:nvPr>
            <p:ph type="title"/>
          </p:nvPr>
        </p:nvSpPr>
        <p:spPr>
          <a:xfrm>
            <a:off x="1981200" y="344033"/>
            <a:ext cx="8229600" cy="487362"/>
          </a:xfrm>
        </p:spPr>
        <p:txBody>
          <a:bodyPr>
            <a:normAutofit/>
          </a:bodyPr>
          <a:lstStyle/>
          <a:p>
            <a:pPr algn="ctr"/>
            <a:r>
              <a:rPr lang="en-GB" sz="2200" b="1" dirty="0">
                <a:solidFill>
                  <a:schemeClr val="accent4">
                    <a:lumMod val="50000"/>
                  </a:schemeClr>
                </a:solidFill>
                <a:latin typeface="Verdana" panose="020B0604030504040204" pitchFamily="34" charset="0"/>
                <a:ea typeface="Verdana" panose="020B0604030504040204" pitchFamily="34" charset="0"/>
              </a:rPr>
              <a:t>4.	PROPOSED DEVELOPMENT:</a:t>
            </a:r>
            <a:endParaRPr lang="en-GB" sz="2200" b="1" i="1" dirty="0">
              <a:solidFill>
                <a:schemeClr val="accent4">
                  <a:lumMod val="50000"/>
                </a:schemeClr>
              </a:solidFill>
              <a:latin typeface="Verdana" panose="020B0604030504040204" pitchFamily="34" charset="0"/>
              <a:ea typeface="Verdana" panose="020B0604030504040204" pitchFamily="34" charset="0"/>
            </a:endParaRPr>
          </a:p>
        </p:txBody>
      </p:sp>
      <p:sp>
        <p:nvSpPr>
          <p:cNvPr id="5" name="Content Placeholder 5">
            <a:extLst>
              <a:ext uri="{FF2B5EF4-FFF2-40B4-BE49-F238E27FC236}">
                <a16:creationId xmlns:a16="http://schemas.microsoft.com/office/drawing/2014/main" id="{8FE32EBF-6111-45AB-AF38-B373D557E29E}"/>
              </a:ext>
            </a:extLst>
          </p:cNvPr>
          <p:cNvSpPr>
            <a:spLocks noGrp="1"/>
          </p:cNvSpPr>
          <p:nvPr>
            <p:ph idx="1"/>
          </p:nvPr>
        </p:nvSpPr>
        <p:spPr>
          <a:xfrm>
            <a:off x="583661" y="1001948"/>
            <a:ext cx="11293812" cy="5512019"/>
          </a:xfrm>
        </p:spPr>
        <p:txBody>
          <a:bodyPr anchor="ctr">
            <a:noAutofit/>
          </a:bodyPr>
          <a:lstStyle/>
          <a:p>
            <a:pPr marL="342900" lvl="0" indent="-342900">
              <a:lnSpc>
                <a:spcPct val="100000"/>
              </a:lnSpc>
              <a:spcBef>
                <a:spcPts val="600"/>
              </a:spcBef>
              <a:spcAft>
                <a:spcPts val="600"/>
              </a:spcAft>
              <a:buSzPct val="100000"/>
              <a:buFont typeface="Verdana" panose="020B0604030504040204" pitchFamily="34" charset="0"/>
              <a:buAutoNum type="arabicPeriod"/>
              <a:tabLst>
                <a:tab pos="304165" algn="l"/>
                <a:tab pos="304800" algn="l"/>
              </a:tabLst>
            </a:pPr>
            <a:r>
              <a:rPr lang="en-US" sz="2000" b="1" spc="-5" dirty="0">
                <a:effectLst/>
                <a:latin typeface="Verdana" panose="020B0604030504040204" pitchFamily="34" charset="0"/>
                <a:ea typeface="Calibri" panose="020F0502020204030204" pitchFamily="34" charset="0"/>
                <a:cs typeface="Calibri" panose="020F0502020204030204" pitchFamily="34" charset="0"/>
              </a:rPr>
              <a:t>Property</a:t>
            </a:r>
            <a:r>
              <a:rPr lang="en-US" sz="2000" b="1" spc="-30" dirty="0">
                <a:effectLst/>
                <a:latin typeface="Verdana" panose="020B0604030504040204" pitchFamily="34" charset="0"/>
                <a:ea typeface="Calibri" panose="020F0502020204030204" pitchFamily="34" charset="0"/>
                <a:cs typeface="Calibri" panose="020F0502020204030204" pitchFamily="34" charset="0"/>
              </a:rPr>
              <a:t> </a:t>
            </a:r>
            <a:r>
              <a:rPr lang="en-US" sz="2000" b="1" spc="-5" dirty="0">
                <a:effectLst/>
                <a:latin typeface="Verdana" panose="020B0604030504040204" pitchFamily="34" charset="0"/>
                <a:ea typeface="Calibri" panose="020F0502020204030204" pitchFamily="34" charset="0"/>
                <a:cs typeface="Calibri" panose="020F0502020204030204" pitchFamily="34" charset="0"/>
              </a:rPr>
              <a:t>description</a:t>
            </a:r>
            <a:r>
              <a:rPr lang="en-US" sz="2000" spc="-5" dirty="0">
                <a:effectLst/>
                <a:latin typeface="Verdana" panose="020B0604030504040204" pitchFamily="34" charset="0"/>
                <a:ea typeface="Calibri" panose="020F0502020204030204" pitchFamily="34" charset="0"/>
                <a:cs typeface="Calibri" panose="020F0502020204030204" pitchFamily="34" charset="0"/>
              </a:rPr>
              <a:t>:</a:t>
            </a:r>
            <a:r>
              <a:rPr lang="en-US" sz="2000" spc="175" dirty="0">
                <a:effectLst/>
                <a:latin typeface="Verdana" panose="020B0604030504040204" pitchFamily="34" charset="0"/>
                <a:ea typeface="Calibri" panose="020F0502020204030204" pitchFamily="34" charset="0"/>
                <a:cs typeface="Calibri" panose="020F0502020204030204" pitchFamily="34" charset="0"/>
              </a:rPr>
              <a:t> </a:t>
            </a:r>
            <a:r>
              <a:rPr lang="en-US" sz="2000" spc="-5" dirty="0">
                <a:effectLst/>
                <a:latin typeface="Verdana" panose="020B0604030504040204" pitchFamily="34" charset="0"/>
                <a:ea typeface="Calibri" panose="020F0502020204030204" pitchFamily="34" charset="0"/>
                <a:cs typeface="Calibri" panose="020F0502020204030204" pitchFamily="34" charset="0"/>
              </a:rPr>
              <a:t>Remainder</a:t>
            </a:r>
            <a:r>
              <a:rPr lang="en-US" sz="2000" spc="-25" dirty="0">
                <a:effectLst/>
                <a:latin typeface="Verdana" panose="020B0604030504040204" pitchFamily="34" charset="0"/>
                <a:ea typeface="Calibri" panose="020F0502020204030204" pitchFamily="34" charset="0"/>
                <a:cs typeface="Calibri" panose="020F0502020204030204" pitchFamily="34" charset="0"/>
              </a:rPr>
              <a:t> </a:t>
            </a:r>
            <a:r>
              <a:rPr lang="en-US" sz="2000" spc="-5" dirty="0">
                <a:effectLst/>
                <a:latin typeface="Verdana" panose="020B0604030504040204" pitchFamily="34" charset="0"/>
                <a:ea typeface="Calibri" panose="020F0502020204030204" pitchFamily="34" charset="0"/>
                <a:cs typeface="Calibri" panose="020F0502020204030204" pitchFamily="34" charset="0"/>
              </a:rPr>
              <a:t>of</a:t>
            </a:r>
            <a:r>
              <a:rPr lang="en-US" sz="2000" spc="-30" dirty="0">
                <a:effectLst/>
                <a:latin typeface="Verdana" panose="020B0604030504040204" pitchFamily="34" charset="0"/>
                <a:ea typeface="Calibri" panose="020F0502020204030204" pitchFamily="34" charset="0"/>
                <a:cs typeface="Calibri" panose="020F0502020204030204" pitchFamily="34" charset="0"/>
              </a:rPr>
              <a:t> </a:t>
            </a:r>
            <a:r>
              <a:rPr lang="en-US" sz="2000" spc="-5" dirty="0">
                <a:effectLst/>
                <a:latin typeface="Verdana" panose="020B0604030504040204" pitchFamily="34" charset="0"/>
                <a:ea typeface="Calibri" panose="020F0502020204030204" pitchFamily="34" charset="0"/>
                <a:cs typeface="Calibri" panose="020F0502020204030204" pitchFamily="34" charset="0"/>
              </a:rPr>
              <a:t>Portion</a:t>
            </a:r>
            <a:r>
              <a:rPr lang="en-US" sz="2000" spc="-25" dirty="0">
                <a:effectLst/>
                <a:latin typeface="Verdana" panose="020B0604030504040204" pitchFamily="34" charset="0"/>
                <a:ea typeface="Calibri" panose="020F0502020204030204" pitchFamily="34" charset="0"/>
                <a:cs typeface="Calibri" panose="020F0502020204030204" pitchFamily="34" charset="0"/>
              </a:rPr>
              <a:t> </a:t>
            </a:r>
            <a:r>
              <a:rPr lang="en-US" sz="2000" spc="-5" dirty="0">
                <a:effectLst/>
                <a:latin typeface="Verdana" panose="020B0604030504040204" pitchFamily="34" charset="0"/>
                <a:ea typeface="Calibri" panose="020F0502020204030204" pitchFamily="34" charset="0"/>
                <a:cs typeface="Calibri" panose="020F0502020204030204" pitchFamily="34" charset="0"/>
              </a:rPr>
              <a:t>2</a:t>
            </a:r>
            <a:r>
              <a:rPr lang="en-US" sz="2000" spc="-25" dirty="0">
                <a:effectLst/>
                <a:latin typeface="Verdana" panose="020B0604030504040204" pitchFamily="34" charset="0"/>
                <a:ea typeface="Calibri" panose="020F0502020204030204" pitchFamily="34" charset="0"/>
                <a:cs typeface="Calibri" panose="020F0502020204030204" pitchFamily="34" charset="0"/>
              </a:rPr>
              <a:t> </a:t>
            </a:r>
            <a:r>
              <a:rPr lang="en-US" sz="2000" spc="-5" dirty="0">
                <a:effectLst/>
                <a:latin typeface="Verdana" panose="020B0604030504040204" pitchFamily="34" charset="0"/>
                <a:ea typeface="Calibri" panose="020F0502020204030204" pitchFamily="34" charset="0"/>
                <a:cs typeface="Calibri" panose="020F0502020204030204" pitchFamily="34" charset="0"/>
              </a:rPr>
              <a:t>of</a:t>
            </a:r>
            <a:r>
              <a:rPr lang="en-US" sz="2000" spc="-35" dirty="0">
                <a:effectLst/>
                <a:latin typeface="Verdana" panose="020B0604030504040204" pitchFamily="34" charset="0"/>
                <a:ea typeface="Calibri" panose="020F0502020204030204" pitchFamily="34" charset="0"/>
                <a:cs typeface="Calibri" panose="020F0502020204030204" pitchFamily="34" charset="0"/>
              </a:rPr>
              <a:t> </a:t>
            </a:r>
            <a:r>
              <a:rPr lang="en-US" sz="2000" spc="-5" dirty="0">
                <a:effectLst/>
                <a:latin typeface="Verdana" panose="020B0604030504040204" pitchFamily="34" charset="0"/>
                <a:ea typeface="Calibri" panose="020F0502020204030204" pitchFamily="34" charset="0"/>
                <a:cs typeface="Calibri" panose="020F0502020204030204" pitchFamily="34" charset="0"/>
              </a:rPr>
              <a:t>the</a:t>
            </a:r>
            <a:r>
              <a:rPr lang="en-US" sz="2000" spc="-25" dirty="0">
                <a:effectLst/>
                <a:latin typeface="Verdana" panose="020B0604030504040204" pitchFamily="34" charset="0"/>
                <a:ea typeface="Calibri" panose="020F0502020204030204" pitchFamily="34" charset="0"/>
                <a:cs typeface="Calibri" panose="020F0502020204030204" pitchFamily="34" charset="0"/>
              </a:rPr>
              <a:t> </a:t>
            </a:r>
            <a:r>
              <a:rPr lang="en-US" sz="2000" spc="-5" dirty="0">
                <a:effectLst/>
                <a:latin typeface="Verdana" panose="020B0604030504040204" pitchFamily="34" charset="0"/>
                <a:ea typeface="Calibri" panose="020F0502020204030204" pitchFamily="34" charset="0"/>
                <a:cs typeface="Calibri" panose="020F0502020204030204" pitchFamily="34" charset="0"/>
              </a:rPr>
              <a:t>farm</a:t>
            </a:r>
            <a:r>
              <a:rPr lang="en-US" sz="2000" spc="-15" dirty="0">
                <a:effectLst/>
                <a:latin typeface="Verdana" panose="020B0604030504040204" pitchFamily="34" charset="0"/>
                <a:ea typeface="Calibri" panose="020F0502020204030204" pitchFamily="34" charset="0"/>
                <a:cs typeface="Calibri" panose="020F0502020204030204" pitchFamily="34" charset="0"/>
              </a:rPr>
              <a:t> </a:t>
            </a:r>
            <a:r>
              <a:rPr lang="en-US" sz="2000" spc="-5" dirty="0">
                <a:effectLst/>
                <a:latin typeface="Verdana" panose="020B0604030504040204" pitchFamily="34" charset="0"/>
                <a:ea typeface="Calibri" panose="020F0502020204030204" pitchFamily="34" charset="0"/>
                <a:cs typeface="Calibri" panose="020F0502020204030204" pitchFamily="34" charset="0"/>
              </a:rPr>
              <a:t>HARTBEESPOORT</a:t>
            </a:r>
            <a:r>
              <a:rPr lang="en-US" sz="2000" spc="-35" dirty="0">
                <a:effectLst/>
                <a:latin typeface="Verdana" panose="020B0604030504040204" pitchFamily="34" charset="0"/>
                <a:ea typeface="Calibri" panose="020F0502020204030204" pitchFamily="34" charset="0"/>
                <a:cs typeface="Calibri" panose="020F0502020204030204" pitchFamily="34" charset="0"/>
              </a:rPr>
              <a:t> </a:t>
            </a:r>
            <a:r>
              <a:rPr lang="en-US" sz="2000" spc="-5" dirty="0">
                <a:effectLst/>
                <a:latin typeface="Verdana" panose="020B0604030504040204" pitchFamily="34" charset="0"/>
                <a:ea typeface="Calibri" panose="020F0502020204030204" pitchFamily="34" charset="0"/>
                <a:cs typeface="Calibri" panose="020F0502020204030204" pitchFamily="34" charset="0"/>
              </a:rPr>
              <a:t>No.</a:t>
            </a:r>
            <a:r>
              <a:rPr lang="en-US" sz="2000" spc="-25" dirty="0">
                <a:effectLst/>
                <a:latin typeface="Verdana" panose="020B0604030504040204" pitchFamily="34" charset="0"/>
                <a:ea typeface="Calibri" panose="020F0502020204030204" pitchFamily="34" charset="0"/>
                <a:cs typeface="Calibri" panose="020F0502020204030204" pitchFamily="34" charset="0"/>
              </a:rPr>
              <a:t> </a:t>
            </a:r>
            <a:r>
              <a:rPr lang="en-US" sz="2000" spc="-5" dirty="0">
                <a:effectLst/>
                <a:latin typeface="Verdana" panose="020B0604030504040204" pitchFamily="34" charset="0"/>
                <a:ea typeface="Calibri" panose="020F0502020204030204" pitchFamily="34" charset="0"/>
                <a:cs typeface="Calibri" panose="020F0502020204030204" pitchFamily="34" charset="0"/>
              </a:rPr>
              <a:t>400</a:t>
            </a:r>
            <a:r>
              <a:rPr lang="en-US" sz="2000" spc="5" dirty="0">
                <a:effectLst/>
                <a:latin typeface="Verdana" panose="020B0604030504040204" pitchFamily="34" charset="0"/>
                <a:ea typeface="Calibri" panose="020F0502020204030204" pitchFamily="34" charset="0"/>
                <a:cs typeface="Calibri" panose="020F0502020204030204" pitchFamily="34" charset="0"/>
              </a:rPr>
              <a:t> </a:t>
            </a:r>
            <a:r>
              <a:rPr lang="en-US" sz="2000" spc="-5" dirty="0">
                <a:effectLst/>
                <a:latin typeface="Verdana" panose="020B0604030504040204" pitchFamily="34" charset="0"/>
                <a:ea typeface="Calibri" panose="020F0502020204030204" pitchFamily="34" charset="0"/>
                <a:cs typeface="Calibri" panose="020F0502020204030204" pitchFamily="34" charset="0"/>
              </a:rPr>
              <a:t>–</a:t>
            </a:r>
            <a:r>
              <a:rPr lang="en-US" sz="2000" spc="-25" dirty="0">
                <a:effectLst/>
                <a:latin typeface="Verdana" panose="020B0604030504040204" pitchFamily="34" charset="0"/>
                <a:ea typeface="Calibri" panose="020F0502020204030204" pitchFamily="34" charset="0"/>
                <a:cs typeface="Calibri" panose="020F0502020204030204" pitchFamily="34" charset="0"/>
              </a:rPr>
              <a:t> </a:t>
            </a:r>
            <a:r>
              <a:rPr lang="en-US" sz="2000" spc="-20" dirty="0">
                <a:effectLst/>
                <a:latin typeface="Verdana" panose="020B0604030504040204" pitchFamily="34" charset="0"/>
                <a:ea typeface="Calibri" panose="020F0502020204030204" pitchFamily="34" charset="0"/>
                <a:cs typeface="Calibri" panose="020F0502020204030204" pitchFamily="34" charset="0"/>
              </a:rPr>
              <a:t>J.Q.</a:t>
            </a:r>
            <a:endParaRPr lang="en-ZA" spc="-5"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0000"/>
              </a:lnSpc>
              <a:spcBef>
                <a:spcPts val="600"/>
              </a:spcBef>
              <a:spcAft>
                <a:spcPts val="600"/>
              </a:spcAft>
              <a:buSzPct val="100000"/>
              <a:buFont typeface="Verdana" panose="020B0604030504040204" pitchFamily="34" charset="0"/>
              <a:buAutoNum type="arabicPeriod"/>
              <a:tabLst>
                <a:tab pos="304165" algn="l"/>
                <a:tab pos="304800" algn="l"/>
              </a:tabLst>
            </a:pPr>
            <a:r>
              <a:rPr lang="en-US" sz="2000" b="1" spc="-5" dirty="0">
                <a:effectLst/>
                <a:latin typeface="Verdana" panose="020B0604030504040204" pitchFamily="34" charset="0"/>
                <a:ea typeface="Calibri" panose="020F0502020204030204" pitchFamily="34" charset="0"/>
                <a:cs typeface="Calibri" panose="020F0502020204030204" pitchFamily="34" charset="0"/>
              </a:rPr>
              <a:t>Total</a:t>
            </a:r>
            <a:r>
              <a:rPr lang="en-US" sz="2000" b="1" spc="-35" dirty="0">
                <a:effectLst/>
                <a:latin typeface="Verdana" panose="020B0604030504040204" pitchFamily="34" charset="0"/>
                <a:ea typeface="Calibri" panose="020F0502020204030204" pitchFamily="34" charset="0"/>
                <a:cs typeface="Calibri" panose="020F0502020204030204" pitchFamily="34" charset="0"/>
              </a:rPr>
              <a:t> </a:t>
            </a:r>
            <a:r>
              <a:rPr lang="en-US" sz="2000" b="1" spc="-5" dirty="0">
                <a:effectLst/>
                <a:latin typeface="Verdana" panose="020B0604030504040204" pitchFamily="34" charset="0"/>
                <a:ea typeface="Calibri" panose="020F0502020204030204" pitchFamily="34" charset="0"/>
                <a:cs typeface="Calibri" panose="020F0502020204030204" pitchFamily="34" charset="0"/>
              </a:rPr>
              <a:t>area</a:t>
            </a:r>
            <a:r>
              <a:rPr lang="en-US" sz="2000" spc="-5" dirty="0">
                <a:effectLst/>
                <a:latin typeface="Verdana" panose="020B0604030504040204" pitchFamily="34" charset="0"/>
                <a:ea typeface="Calibri" panose="020F0502020204030204" pitchFamily="34" charset="0"/>
                <a:cs typeface="Calibri" panose="020F0502020204030204" pitchFamily="34" charset="0"/>
              </a:rPr>
              <a:t>:</a:t>
            </a:r>
            <a:r>
              <a:rPr lang="en-US" sz="2000" spc="170" dirty="0">
                <a:effectLst/>
                <a:latin typeface="Verdana" panose="020B0604030504040204" pitchFamily="34" charset="0"/>
                <a:ea typeface="Calibri" panose="020F0502020204030204" pitchFamily="34" charset="0"/>
                <a:cs typeface="Calibri" panose="020F0502020204030204" pitchFamily="34" charset="0"/>
              </a:rPr>
              <a:t> </a:t>
            </a:r>
            <a:r>
              <a:rPr lang="en-US" sz="2000" spc="-5" dirty="0">
                <a:effectLst/>
                <a:latin typeface="Verdana" panose="020B0604030504040204" pitchFamily="34" charset="0"/>
                <a:ea typeface="Calibri" panose="020F0502020204030204" pitchFamily="34" charset="0"/>
                <a:cs typeface="Calibri" panose="020F0502020204030204" pitchFamily="34" charset="0"/>
              </a:rPr>
              <a:t>Approximately</a:t>
            </a:r>
            <a:r>
              <a:rPr lang="en-US" sz="2000" spc="-15" dirty="0">
                <a:effectLst/>
                <a:latin typeface="Verdana" panose="020B0604030504040204" pitchFamily="34" charset="0"/>
                <a:ea typeface="Calibri" panose="020F0502020204030204" pitchFamily="34" charset="0"/>
                <a:cs typeface="Calibri" panose="020F0502020204030204" pitchFamily="34" charset="0"/>
              </a:rPr>
              <a:t> </a:t>
            </a:r>
            <a:r>
              <a:rPr lang="en-US" sz="2000" spc="-5" dirty="0">
                <a:effectLst/>
                <a:latin typeface="Verdana" panose="020B0604030504040204" pitchFamily="34" charset="0"/>
                <a:ea typeface="Calibri" panose="020F0502020204030204" pitchFamily="34" charset="0"/>
                <a:cs typeface="Calibri" panose="020F0502020204030204" pitchFamily="34" charset="0"/>
              </a:rPr>
              <a:t>1315ha</a:t>
            </a:r>
            <a:r>
              <a:rPr lang="en-US" sz="2000" spc="-30" dirty="0">
                <a:effectLst/>
                <a:latin typeface="Verdana" panose="020B0604030504040204" pitchFamily="34" charset="0"/>
                <a:ea typeface="Calibri" panose="020F0502020204030204" pitchFamily="34" charset="0"/>
                <a:cs typeface="Calibri" panose="020F0502020204030204" pitchFamily="34" charset="0"/>
              </a:rPr>
              <a:t> </a:t>
            </a:r>
            <a:r>
              <a:rPr lang="en-US" sz="2000" spc="-5" dirty="0">
                <a:effectLst/>
                <a:latin typeface="Verdana" panose="020B0604030504040204" pitchFamily="34" charset="0"/>
                <a:ea typeface="Calibri" panose="020F0502020204030204" pitchFamily="34" charset="0"/>
                <a:cs typeface="Calibri" panose="020F0502020204030204" pitchFamily="34" charset="0"/>
              </a:rPr>
              <a:t>in</a:t>
            </a:r>
            <a:r>
              <a:rPr lang="en-US" sz="2000" spc="-25" dirty="0">
                <a:effectLst/>
                <a:latin typeface="Verdana" panose="020B0604030504040204" pitchFamily="34" charset="0"/>
                <a:ea typeface="Calibri" panose="020F0502020204030204" pitchFamily="34" charset="0"/>
                <a:cs typeface="Calibri" panose="020F0502020204030204" pitchFamily="34" charset="0"/>
              </a:rPr>
              <a:t> </a:t>
            </a:r>
            <a:r>
              <a:rPr lang="en-US" sz="2000" spc="-10" dirty="0">
                <a:effectLst/>
                <a:latin typeface="Verdana" panose="020B0604030504040204" pitchFamily="34" charset="0"/>
                <a:ea typeface="Calibri" panose="020F0502020204030204" pitchFamily="34" charset="0"/>
                <a:cs typeface="Calibri" panose="020F0502020204030204" pitchFamily="34" charset="0"/>
              </a:rPr>
              <a:t>extent</a:t>
            </a:r>
            <a:endParaRPr lang="en-ZA" spc="-5"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0000"/>
              </a:lnSpc>
              <a:spcBef>
                <a:spcPts val="600"/>
              </a:spcBef>
              <a:spcAft>
                <a:spcPts val="600"/>
              </a:spcAft>
              <a:buSzPct val="90000"/>
              <a:buFont typeface="+mj-lt"/>
              <a:buAutoNum type="arabicPeriod" startAt="3"/>
              <a:tabLst>
                <a:tab pos="304165" algn="l"/>
                <a:tab pos="304800" algn="l"/>
              </a:tabLst>
            </a:pPr>
            <a:r>
              <a:rPr lang="en-US" sz="2000" b="1" spc="-5" dirty="0">
                <a:latin typeface="Verdana" panose="020B0604030504040204" pitchFamily="34" charset="0"/>
                <a:ea typeface="Calibri" panose="020F0502020204030204" pitchFamily="34" charset="0"/>
                <a:cs typeface="Calibri" panose="020F0502020204030204" pitchFamily="34" charset="0"/>
              </a:rPr>
              <a:t>Development</a:t>
            </a:r>
            <a:r>
              <a:rPr lang="en-US" sz="2000" b="1" spc="110" dirty="0">
                <a:effectLst/>
                <a:latin typeface="Verdana" panose="020B0604030504040204" pitchFamily="34" charset="0"/>
                <a:ea typeface="Calibri" panose="020F0502020204030204" pitchFamily="34" charset="0"/>
                <a:cs typeface="Calibri" panose="020F0502020204030204" pitchFamily="34" charset="0"/>
              </a:rPr>
              <a:t> </a:t>
            </a:r>
            <a:r>
              <a:rPr lang="en-US" sz="2000" b="1" spc="-5" dirty="0">
                <a:effectLst/>
                <a:latin typeface="Verdana" panose="020B0604030504040204" pitchFamily="34" charset="0"/>
                <a:ea typeface="Calibri" panose="020F0502020204030204" pitchFamily="34" charset="0"/>
                <a:cs typeface="Calibri" panose="020F0502020204030204" pitchFamily="34" charset="0"/>
              </a:rPr>
              <a:t>Type</a:t>
            </a:r>
            <a:r>
              <a:rPr lang="en-US" sz="2000" spc="-5" dirty="0">
                <a:effectLst/>
                <a:latin typeface="Verdana" panose="020B0604030504040204" pitchFamily="34" charset="0"/>
                <a:ea typeface="Calibri" panose="020F0502020204030204" pitchFamily="34" charset="0"/>
                <a:cs typeface="Calibri" panose="020F0502020204030204" pitchFamily="34" charset="0"/>
              </a:rPr>
              <a:t>:</a:t>
            </a:r>
            <a:r>
              <a:rPr lang="en-US" sz="2000" spc="105" dirty="0">
                <a:effectLst/>
                <a:latin typeface="Verdana" panose="020B0604030504040204" pitchFamily="34" charset="0"/>
                <a:ea typeface="Calibri" panose="020F0502020204030204" pitchFamily="34" charset="0"/>
                <a:cs typeface="Calibri" panose="020F0502020204030204" pitchFamily="34" charset="0"/>
              </a:rPr>
              <a:t> </a:t>
            </a:r>
            <a:r>
              <a:rPr lang="en-US" sz="2000" spc="-5" dirty="0">
                <a:effectLst/>
                <a:latin typeface="Verdana" panose="020B0604030504040204" pitchFamily="34" charset="0"/>
                <a:ea typeface="Calibri" panose="020F0502020204030204" pitchFamily="34" charset="0"/>
                <a:cs typeface="Calibri" panose="020F0502020204030204" pitchFamily="34" charset="0"/>
              </a:rPr>
              <a:t>A</a:t>
            </a:r>
            <a:r>
              <a:rPr lang="en-US" sz="2000" spc="105" dirty="0">
                <a:effectLst/>
                <a:latin typeface="Verdana" panose="020B0604030504040204" pitchFamily="34" charset="0"/>
                <a:ea typeface="Calibri" panose="020F0502020204030204" pitchFamily="34" charset="0"/>
                <a:cs typeface="Calibri" panose="020F0502020204030204" pitchFamily="34" charset="0"/>
              </a:rPr>
              <a:t> </a:t>
            </a:r>
            <a:r>
              <a:rPr lang="en-US" sz="2000" spc="-5" dirty="0">
                <a:effectLst/>
                <a:latin typeface="Verdana" panose="020B0604030504040204" pitchFamily="34" charset="0"/>
                <a:ea typeface="Calibri" panose="020F0502020204030204" pitchFamily="34" charset="0"/>
                <a:cs typeface="Calibri" panose="020F0502020204030204" pitchFamily="34" charset="0"/>
              </a:rPr>
              <a:t>Mixed-Use</a:t>
            </a:r>
            <a:r>
              <a:rPr lang="en-US" sz="2000" spc="95" dirty="0">
                <a:effectLst/>
                <a:latin typeface="Verdana" panose="020B0604030504040204" pitchFamily="34" charset="0"/>
                <a:ea typeface="Calibri" panose="020F0502020204030204" pitchFamily="34" charset="0"/>
                <a:cs typeface="Calibri" panose="020F0502020204030204" pitchFamily="34" charset="0"/>
              </a:rPr>
              <a:t> </a:t>
            </a:r>
            <a:r>
              <a:rPr lang="en-US" sz="2000" spc="-5" dirty="0">
                <a:effectLst/>
                <a:latin typeface="Verdana" panose="020B0604030504040204" pitchFamily="34" charset="0"/>
                <a:ea typeface="Calibri" panose="020F0502020204030204" pitchFamily="34" charset="0"/>
                <a:cs typeface="Calibri" panose="020F0502020204030204" pitchFamily="34" charset="0"/>
              </a:rPr>
              <a:t>Integrated</a:t>
            </a:r>
            <a:r>
              <a:rPr lang="en-US" sz="2000" spc="115" dirty="0">
                <a:effectLst/>
                <a:latin typeface="Verdana" panose="020B0604030504040204" pitchFamily="34" charset="0"/>
                <a:ea typeface="Calibri" panose="020F0502020204030204" pitchFamily="34" charset="0"/>
                <a:cs typeface="Calibri" panose="020F0502020204030204" pitchFamily="34" charset="0"/>
              </a:rPr>
              <a:t> </a:t>
            </a:r>
            <a:r>
              <a:rPr lang="en-US" sz="2000" spc="-5" dirty="0">
                <a:effectLst/>
                <a:latin typeface="Verdana" panose="020B0604030504040204" pitchFamily="34" charset="0"/>
                <a:ea typeface="Calibri" panose="020F0502020204030204" pitchFamily="34" charset="0"/>
                <a:cs typeface="Calibri" panose="020F0502020204030204" pitchFamily="34" charset="0"/>
              </a:rPr>
              <a:t>Development</a:t>
            </a:r>
            <a:r>
              <a:rPr lang="en-US" sz="2000" spc="110" dirty="0">
                <a:effectLst/>
                <a:latin typeface="Verdana" panose="020B0604030504040204" pitchFamily="34" charset="0"/>
                <a:ea typeface="Calibri" panose="020F0502020204030204" pitchFamily="34" charset="0"/>
                <a:cs typeface="Calibri" panose="020F0502020204030204" pitchFamily="34" charset="0"/>
              </a:rPr>
              <a:t> </a:t>
            </a:r>
            <a:r>
              <a:rPr lang="en-US" sz="2000" spc="-5" dirty="0">
                <a:effectLst/>
                <a:latin typeface="Verdana" panose="020B0604030504040204" pitchFamily="34" charset="0"/>
                <a:ea typeface="Calibri" panose="020F0502020204030204" pitchFamily="34" charset="0"/>
                <a:cs typeface="Calibri" panose="020F0502020204030204" pitchFamily="34" charset="0"/>
              </a:rPr>
              <a:t>that</a:t>
            </a:r>
            <a:r>
              <a:rPr lang="en-US" sz="2000" spc="115" dirty="0">
                <a:effectLst/>
                <a:latin typeface="Verdana" panose="020B0604030504040204" pitchFamily="34" charset="0"/>
                <a:ea typeface="Calibri" panose="020F0502020204030204" pitchFamily="34" charset="0"/>
                <a:cs typeface="Calibri" panose="020F0502020204030204" pitchFamily="34" charset="0"/>
              </a:rPr>
              <a:t> </a:t>
            </a:r>
            <a:r>
              <a:rPr lang="en-US" sz="2000" spc="-5" dirty="0">
                <a:effectLst/>
                <a:latin typeface="Verdana" panose="020B0604030504040204" pitchFamily="34" charset="0"/>
                <a:ea typeface="Calibri" panose="020F0502020204030204" pitchFamily="34" charset="0"/>
                <a:cs typeface="Calibri" panose="020F0502020204030204" pitchFamily="34" charset="0"/>
              </a:rPr>
              <a:t>provides</a:t>
            </a:r>
            <a:r>
              <a:rPr lang="en-US" sz="2000" spc="95" dirty="0">
                <a:effectLst/>
                <a:latin typeface="Verdana" panose="020B0604030504040204" pitchFamily="34" charset="0"/>
                <a:ea typeface="Calibri" panose="020F0502020204030204" pitchFamily="34" charset="0"/>
                <a:cs typeface="Calibri" panose="020F0502020204030204" pitchFamily="34" charset="0"/>
              </a:rPr>
              <a:t> </a:t>
            </a:r>
            <a:r>
              <a:rPr lang="en-US" sz="2000" spc="-5" dirty="0">
                <a:effectLst/>
                <a:latin typeface="Verdana" panose="020B0604030504040204" pitchFamily="34" charset="0"/>
                <a:ea typeface="Calibri" panose="020F0502020204030204" pitchFamily="34" charset="0"/>
                <a:cs typeface="Calibri" panose="020F0502020204030204" pitchFamily="34" charset="0"/>
              </a:rPr>
              <a:t>affordable</a:t>
            </a:r>
            <a:r>
              <a:rPr lang="en-US" sz="2000" spc="100" dirty="0">
                <a:effectLst/>
                <a:latin typeface="Verdana" panose="020B0604030504040204" pitchFamily="34" charset="0"/>
                <a:ea typeface="Calibri" panose="020F0502020204030204" pitchFamily="34" charset="0"/>
                <a:cs typeface="Calibri" panose="020F0502020204030204" pitchFamily="34" charset="0"/>
              </a:rPr>
              <a:t> </a:t>
            </a:r>
            <a:r>
              <a:rPr lang="en-US" sz="2000" spc="-5" dirty="0">
                <a:effectLst/>
                <a:latin typeface="Verdana" panose="020B0604030504040204" pitchFamily="34" charset="0"/>
                <a:ea typeface="Calibri" panose="020F0502020204030204" pitchFamily="34" charset="0"/>
                <a:cs typeface="Calibri" panose="020F0502020204030204" pitchFamily="34" charset="0"/>
              </a:rPr>
              <a:t>living</a:t>
            </a:r>
            <a:r>
              <a:rPr lang="en-US" sz="2000" spc="100" dirty="0">
                <a:effectLst/>
                <a:latin typeface="Verdana" panose="020B0604030504040204" pitchFamily="34" charset="0"/>
                <a:ea typeface="Calibri" panose="020F0502020204030204" pitchFamily="34" charset="0"/>
                <a:cs typeface="Calibri" panose="020F0502020204030204" pitchFamily="34" charset="0"/>
              </a:rPr>
              <a:t> </a:t>
            </a:r>
            <a:r>
              <a:rPr lang="en-US" sz="2000" spc="-5" dirty="0">
                <a:effectLst/>
                <a:latin typeface="Verdana" panose="020B0604030504040204" pitchFamily="34" charset="0"/>
                <a:ea typeface="Calibri" panose="020F0502020204030204" pitchFamily="34" charset="0"/>
                <a:cs typeface="Calibri" panose="020F0502020204030204" pitchFamily="34" charset="0"/>
              </a:rPr>
              <a:t>through</a:t>
            </a:r>
            <a:r>
              <a:rPr lang="en-US" sz="2000" spc="115" dirty="0">
                <a:effectLst/>
                <a:latin typeface="Verdana" panose="020B0604030504040204" pitchFamily="34" charset="0"/>
                <a:ea typeface="Calibri" panose="020F0502020204030204" pitchFamily="34" charset="0"/>
                <a:cs typeface="Calibri" panose="020F0502020204030204" pitchFamily="34" charset="0"/>
              </a:rPr>
              <a:t> </a:t>
            </a:r>
            <a:r>
              <a:rPr lang="en-US" sz="2000" spc="-5" dirty="0">
                <a:effectLst/>
                <a:latin typeface="Verdana" panose="020B0604030504040204" pitchFamily="34" charset="0"/>
                <a:ea typeface="Calibri" panose="020F0502020204030204" pitchFamily="34" charset="0"/>
                <a:cs typeface="Calibri" panose="020F0502020204030204" pitchFamily="34" charset="0"/>
              </a:rPr>
              <a:t>the</a:t>
            </a:r>
            <a:r>
              <a:rPr lang="en-US" sz="2000" spc="95" dirty="0">
                <a:effectLst/>
                <a:latin typeface="Verdana" panose="020B0604030504040204" pitchFamily="34" charset="0"/>
                <a:ea typeface="Calibri" panose="020F0502020204030204" pitchFamily="34" charset="0"/>
                <a:cs typeface="Calibri" panose="020F0502020204030204" pitchFamily="34" charset="0"/>
              </a:rPr>
              <a:t> </a:t>
            </a:r>
            <a:r>
              <a:rPr lang="en-US" sz="2000" spc="-5" dirty="0">
                <a:effectLst/>
                <a:latin typeface="Verdana" panose="020B0604030504040204" pitchFamily="34" charset="0"/>
                <a:ea typeface="Calibri" panose="020F0502020204030204" pitchFamily="34" charset="0"/>
                <a:cs typeface="Calibri" panose="020F0502020204030204" pitchFamily="34" charset="0"/>
              </a:rPr>
              <a:t>housing</a:t>
            </a:r>
            <a:r>
              <a:rPr lang="en-US" sz="2000" spc="105" dirty="0">
                <a:effectLst/>
                <a:latin typeface="Verdana" panose="020B0604030504040204" pitchFamily="34" charset="0"/>
                <a:ea typeface="Calibri" panose="020F0502020204030204" pitchFamily="34" charset="0"/>
                <a:cs typeface="Calibri" panose="020F0502020204030204" pitchFamily="34" charset="0"/>
              </a:rPr>
              <a:t> </a:t>
            </a:r>
            <a:r>
              <a:rPr lang="en-US" sz="2000" spc="-10" dirty="0">
                <a:effectLst/>
                <a:latin typeface="Verdana" panose="020B0604030504040204" pitchFamily="34" charset="0"/>
                <a:ea typeface="Calibri" panose="020F0502020204030204" pitchFamily="34" charset="0"/>
                <a:cs typeface="Calibri" panose="020F0502020204030204" pitchFamily="34" charset="0"/>
              </a:rPr>
              <a:t>sector</a:t>
            </a:r>
            <a:endParaRPr lang="en-ZA" spc="-5" dirty="0">
              <a:effectLst/>
              <a:latin typeface="Calibri" panose="020F0502020204030204" pitchFamily="34" charset="0"/>
              <a:ea typeface="Calibri" panose="020F0502020204030204" pitchFamily="34" charset="0"/>
              <a:cs typeface="Calibri" panose="020F0502020204030204" pitchFamily="34" charset="0"/>
            </a:endParaRPr>
          </a:p>
          <a:p>
            <a:pPr indent="0">
              <a:lnSpc>
                <a:spcPct val="100000"/>
              </a:lnSpc>
              <a:spcBef>
                <a:spcPts val="600"/>
              </a:spcBef>
              <a:spcAft>
                <a:spcPts val="600"/>
              </a:spcAft>
              <a:buNone/>
            </a:pPr>
            <a:r>
              <a:rPr lang="en-ZA" sz="2000" dirty="0">
                <a:effectLst/>
                <a:latin typeface="Verdana" panose="020B0604030504040204" pitchFamily="34" charset="0"/>
                <a:ea typeface="Calibri" panose="020F0502020204030204" pitchFamily="34" charset="0"/>
                <a:cs typeface="Times New Roman" panose="02020603050405020304" pitchFamily="18" charset="0"/>
              </a:rPr>
              <a:t>(BNG’s,</a:t>
            </a:r>
            <a:r>
              <a:rPr lang="en-ZA" sz="2000" spc="-30" dirty="0">
                <a:effectLst/>
                <a:latin typeface="Verdana" panose="020B0604030504040204" pitchFamily="34" charset="0"/>
                <a:ea typeface="Calibri" panose="020F0502020204030204" pitchFamily="34" charset="0"/>
                <a:cs typeface="Times New Roman" panose="02020603050405020304" pitchFamily="18" charset="0"/>
              </a:rPr>
              <a:t> </a:t>
            </a:r>
            <a:r>
              <a:rPr lang="en-ZA" sz="2000" dirty="0" err="1">
                <a:effectLst/>
                <a:latin typeface="Verdana" panose="020B0604030504040204" pitchFamily="34" charset="0"/>
                <a:ea typeface="Calibri" panose="020F0502020204030204" pitchFamily="34" charset="0"/>
                <a:cs typeface="Times New Roman" panose="02020603050405020304" pitchFamily="18" charset="0"/>
              </a:rPr>
              <a:t>Flisp</a:t>
            </a:r>
            <a:r>
              <a:rPr lang="en-ZA" sz="2000" dirty="0">
                <a:effectLst/>
                <a:latin typeface="Verdana" panose="020B0604030504040204" pitchFamily="34" charset="0"/>
                <a:ea typeface="Calibri" panose="020F0502020204030204" pitchFamily="34" charset="0"/>
                <a:cs typeface="Times New Roman" panose="02020603050405020304" pitchFamily="18" charset="0"/>
              </a:rPr>
              <a:t>,</a:t>
            </a:r>
            <a:r>
              <a:rPr lang="en-ZA" sz="2000" spc="-30" dirty="0">
                <a:effectLst/>
                <a:latin typeface="Verdana" panose="020B0604030504040204" pitchFamily="34" charset="0"/>
                <a:ea typeface="Calibri" panose="020F0502020204030204" pitchFamily="34" charset="0"/>
                <a:cs typeface="Times New Roman" panose="02020603050405020304" pitchFamily="18" charset="0"/>
              </a:rPr>
              <a:t> </a:t>
            </a:r>
            <a:r>
              <a:rPr lang="en-ZA" sz="2000" dirty="0">
                <a:effectLst/>
                <a:latin typeface="Verdana" panose="020B0604030504040204" pitchFamily="34" charset="0"/>
                <a:ea typeface="Calibri" panose="020F0502020204030204" pitchFamily="34" charset="0"/>
                <a:cs typeface="Times New Roman" panose="02020603050405020304" pitchFamily="18" charset="0"/>
              </a:rPr>
              <a:t>Gap,</a:t>
            </a:r>
            <a:r>
              <a:rPr lang="en-ZA" sz="2000" spc="-30" dirty="0">
                <a:effectLst/>
                <a:latin typeface="Verdana" panose="020B0604030504040204" pitchFamily="34" charset="0"/>
                <a:ea typeface="Calibri" panose="020F0502020204030204" pitchFamily="34" charset="0"/>
                <a:cs typeface="Times New Roman" panose="02020603050405020304" pitchFamily="18" charset="0"/>
              </a:rPr>
              <a:t> </a:t>
            </a:r>
            <a:r>
              <a:rPr lang="en-ZA" sz="2000" dirty="0">
                <a:effectLst/>
                <a:latin typeface="Verdana" panose="020B0604030504040204" pitchFamily="34" charset="0"/>
                <a:ea typeface="Calibri" panose="020F0502020204030204" pitchFamily="34" charset="0"/>
                <a:cs typeface="Times New Roman" panose="02020603050405020304" pitchFamily="18" charset="0"/>
              </a:rPr>
              <a:t>Low</a:t>
            </a:r>
            <a:r>
              <a:rPr lang="en-ZA" sz="2000" spc="-30" dirty="0">
                <a:effectLst/>
                <a:latin typeface="Verdana" panose="020B0604030504040204" pitchFamily="34" charset="0"/>
                <a:ea typeface="Calibri" panose="020F0502020204030204" pitchFamily="34" charset="0"/>
                <a:cs typeface="Times New Roman" panose="02020603050405020304" pitchFamily="18" charset="0"/>
              </a:rPr>
              <a:t> </a:t>
            </a:r>
            <a:r>
              <a:rPr lang="en-ZA" sz="2000" dirty="0">
                <a:effectLst/>
                <a:latin typeface="Verdana" panose="020B0604030504040204" pitchFamily="34" charset="0"/>
                <a:ea typeface="Calibri" panose="020F0502020204030204" pitchFamily="34" charset="0"/>
                <a:cs typeface="Times New Roman" panose="02020603050405020304" pitchFamily="18" charset="0"/>
              </a:rPr>
              <a:t>Income</a:t>
            </a:r>
            <a:r>
              <a:rPr lang="en-ZA" sz="2000" spc="-40" dirty="0">
                <a:effectLst/>
                <a:latin typeface="Verdana" panose="020B0604030504040204" pitchFamily="34" charset="0"/>
                <a:ea typeface="Calibri" panose="020F0502020204030204" pitchFamily="34" charset="0"/>
                <a:cs typeface="Times New Roman" panose="02020603050405020304" pitchFamily="18" charset="0"/>
              </a:rPr>
              <a:t> </a:t>
            </a:r>
            <a:r>
              <a:rPr lang="en-ZA" sz="2000" dirty="0">
                <a:effectLst/>
                <a:latin typeface="Verdana" panose="020B0604030504040204" pitchFamily="34" charset="0"/>
                <a:ea typeface="Calibri" panose="020F0502020204030204" pitchFamily="34" charset="0"/>
                <a:cs typeface="Times New Roman" panose="02020603050405020304" pitchFamily="18" charset="0"/>
              </a:rPr>
              <a:t>Rentals,</a:t>
            </a:r>
            <a:r>
              <a:rPr lang="en-ZA" sz="2000" spc="-25" dirty="0">
                <a:effectLst/>
                <a:latin typeface="Verdana" panose="020B0604030504040204" pitchFamily="34" charset="0"/>
                <a:ea typeface="Calibri" panose="020F0502020204030204" pitchFamily="34" charset="0"/>
                <a:cs typeface="Times New Roman" panose="02020603050405020304" pitchFamily="18" charset="0"/>
              </a:rPr>
              <a:t> </a:t>
            </a:r>
            <a:r>
              <a:rPr lang="en-ZA" sz="2000" dirty="0">
                <a:effectLst/>
                <a:latin typeface="Verdana" panose="020B0604030504040204" pitchFamily="34" charset="0"/>
                <a:ea typeface="Calibri" panose="020F0502020204030204" pitchFamily="34" charset="0"/>
                <a:cs typeface="Times New Roman" panose="02020603050405020304" pitchFamily="18" charset="0"/>
              </a:rPr>
              <a:t>affordable</a:t>
            </a:r>
            <a:r>
              <a:rPr lang="en-ZA" sz="2000" spc="-40" dirty="0">
                <a:effectLst/>
                <a:latin typeface="Verdana" panose="020B0604030504040204" pitchFamily="34" charset="0"/>
                <a:ea typeface="Calibri" panose="020F0502020204030204" pitchFamily="34" charset="0"/>
                <a:cs typeface="Times New Roman" panose="02020603050405020304" pitchFamily="18" charset="0"/>
              </a:rPr>
              <a:t> </a:t>
            </a:r>
            <a:r>
              <a:rPr lang="en-ZA" sz="2000" dirty="0">
                <a:effectLst/>
                <a:latin typeface="Verdana" panose="020B0604030504040204" pitchFamily="34" charset="0"/>
                <a:ea typeface="Calibri" panose="020F0502020204030204" pitchFamily="34" charset="0"/>
                <a:cs typeface="Times New Roman" panose="02020603050405020304" pitchFamily="18" charset="0"/>
              </a:rPr>
              <a:t>housing,</a:t>
            </a:r>
            <a:r>
              <a:rPr lang="en-ZA" sz="2000" spc="-30" dirty="0">
                <a:effectLst/>
                <a:latin typeface="Verdana" panose="020B0604030504040204" pitchFamily="34" charset="0"/>
                <a:ea typeface="Calibri" panose="020F0502020204030204" pitchFamily="34" charset="0"/>
                <a:cs typeface="Times New Roman" panose="02020603050405020304" pitchFamily="18" charset="0"/>
              </a:rPr>
              <a:t> </a:t>
            </a:r>
            <a:r>
              <a:rPr lang="en-ZA" sz="2000" spc="-20" dirty="0">
                <a:effectLst/>
                <a:latin typeface="Verdana" panose="020B0604030504040204" pitchFamily="34" charset="0"/>
                <a:ea typeface="Calibri" panose="020F0502020204030204" pitchFamily="34" charset="0"/>
                <a:cs typeface="Times New Roman" panose="02020603050405020304" pitchFamily="18" charset="0"/>
              </a:rPr>
              <a:t>etc)</a:t>
            </a:r>
          </a:p>
          <a:p>
            <a:pPr indent="0">
              <a:lnSpc>
                <a:spcPct val="100000"/>
              </a:lnSpc>
              <a:spcBef>
                <a:spcPts val="600"/>
              </a:spcBef>
              <a:spcAft>
                <a:spcPts val="600"/>
              </a:spcAft>
              <a:buNone/>
            </a:pPr>
            <a:endParaRPr lang="en-ZA"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spcBef>
                <a:spcPts val="600"/>
              </a:spcBef>
              <a:spcAft>
                <a:spcPts val="600"/>
              </a:spcAft>
              <a:buNone/>
            </a:pPr>
            <a:r>
              <a:rPr lang="en-US" sz="2000" dirty="0">
                <a:effectLst/>
                <a:latin typeface="Verdana" panose="020B0604030504040204" pitchFamily="34" charset="0"/>
                <a:ea typeface="Calibri" panose="020F0502020204030204" pitchFamily="34" charset="0"/>
              </a:rPr>
              <a:t> The</a:t>
            </a:r>
            <a:r>
              <a:rPr lang="en-US" sz="2000" spc="-10" dirty="0">
                <a:effectLst/>
                <a:latin typeface="Verdana" panose="020B0604030504040204" pitchFamily="34" charset="0"/>
                <a:ea typeface="Calibri" panose="020F0502020204030204" pitchFamily="34" charset="0"/>
              </a:rPr>
              <a:t> </a:t>
            </a:r>
            <a:r>
              <a:rPr lang="en-US" sz="2000" dirty="0">
                <a:effectLst/>
                <a:latin typeface="Verdana" panose="020B0604030504040204" pitchFamily="34" charset="0"/>
                <a:ea typeface="Calibri" panose="020F0502020204030204" pitchFamily="34" charset="0"/>
              </a:rPr>
              <a:t>current</a:t>
            </a:r>
            <a:r>
              <a:rPr lang="en-US" sz="2000" spc="-25" dirty="0">
                <a:effectLst/>
                <a:latin typeface="Verdana" panose="020B0604030504040204" pitchFamily="34" charset="0"/>
                <a:ea typeface="Calibri" panose="020F0502020204030204" pitchFamily="34" charset="0"/>
              </a:rPr>
              <a:t> </a:t>
            </a:r>
            <a:r>
              <a:rPr lang="en-US" sz="2000" dirty="0">
                <a:effectLst/>
                <a:latin typeface="Verdana" panose="020B0604030504040204" pitchFamily="34" charset="0"/>
                <a:ea typeface="Calibri" panose="020F0502020204030204" pitchFamily="34" charset="0"/>
              </a:rPr>
              <a:t>proposal</a:t>
            </a:r>
            <a:r>
              <a:rPr lang="en-US" sz="2000" spc="-10" dirty="0">
                <a:effectLst/>
                <a:latin typeface="Verdana" panose="020B0604030504040204" pitchFamily="34" charset="0"/>
                <a:ea typeface="Calibri" panose="020F0502020204030204" pitchFamily="34" charset="0"/>
              </a:rPr>
              <a:t> </a:t>
            </a:r>
            <a:r>
              <a:rPr lang="en-US" sz="2000" dirty="0">
                <a:effectLst/>
                <a:latin typeface="Verdana" panose="020B0604030504040204" pitchFamily="34" charset="0"/>
                <a:ea typeface="Calibri" panose="020F0502020204030204" pitchFamily="34" charset="0"/>
              </a:rPr>
              <a:t>features</a:t>
            </a:r>
            <a:r>
              <a:rPr lang="en-US" sz="2000" spc="-10" dirty="0">
                <a:effectLst/>
                <a:latin typeface="Verdana" panose="020B0604030504040204" pitchFamily="34" charset="0"/>
                <a:ea typeface="Calibri" panose="020F0502020204030204" pitchFamily="34" charset="0"/>
              </a:rPr>
              <a:t> </a:t>
            </a:r>
            <a:r>
              <a:rPr lang="en-US" sz="2000" dirty="0">
                <a:effectLst/>
                <a:latin typeface="Verdana" panose="020B0604030504040204" pitchFamily="34" charset="0"/>
                <a:ea typeface="Calibri" panose="020F0502020204030204" pitchFamily="34" charset="0"/>
              </a:rPr>
              <a:t>a</a:t>
            </a:r>
            <a:r>
              <a:rPr lang="en-US" sz="2000" spc="-20" dirty="0">
                <a:effectLst/>
                <a:latin typeface="Verdana" panose="020B0604030504040204" pitchFamily="34" charset="0"/>
                <a:ea typeface="Calibri" panose="020F0502020204030204" pitchFamily="34" charset="0"/>
              </a:rPr>
              <a:t> </a:t>
            </a:r>
            <a:r>
              <a:rPr lang="en-US" sz="2000" dirty="0">
                <a:effectLst/>
                <a:latin typeface="Verdana" panose="020B0604030504040204" pitchFamily="34" charset="0"/>
                <a:ea typeface="Calibri" panose="020F0502020204030204" pitchFamily="34" charset="0"/>
              </a:rPr>
              <a:t>medium</a:t>
            </a:r>
            <a:r>
              <a:rPr lang="en-US" sz="2000" spc="-5" dirty="0">
                <a:effectLst/>
                <a:latin typeface="Verdana" panose="020B0604030504040204" pitchFamily="34" charset="0"/>
                <a:ea typeface="Calibri" panose="020F0502020204030204" pitchFamily="34" charset="0"/>
              </a:rPr>
              <a:t> </a:t>
            </a:r>
            <a:r>
              <a:rPr lang="en-US" sz="2000" dirty="0">
                <a:effectLst/>
                <a:latin typeface="Verdana" panose="020B0604030504040204" pitchFamily="34" charset="0"/>
                <a:ea typeface="Calibri" panose="020F0502020204030204" pitchFamily="34" charset="0"/>
              </a:rPr>
              <a:t>to</a:t>
            </a:r>
            <a:r>
              <a:rPr lang="en-US" sz="2000" spc="-5" dirty="0">
                <a:effectLst/>
                <a:latin typeface="Verdana" panose="020B0604030504040204" pitchFamily="34" charset="0"/>
                <a:ea typeface="Calibri" panose="020F0502020204030204" pitchFamily="34" charset="0"/>
              </a:rPr>
              <a:t> </a:t>
            </a:r>
            <a:r>
              <a:rPr lang="en-US" sz="2000" dirty="0">
                <a:effectLst/>
                <a:latin typeface="Verdana" panose="020B0604030504040204" pitchFamily="34" charset="0"/>
                <a:ea typeface="Calibri" panose="020F0502020204030204" pitchFamily="34" charset="0"/>
              </a:rPr>
              <a:t>long</a:t>
            </a:r>
            <a:r>
              <a:rPr lang="en-US" sz="2000" spc="-15" dirty="0">
                <a:effectLst/>
                <a:latin typeface="Verdana" panose="020B0604030504040204" pitchFamily="34" charset="0"/>
                <a:ea typeface="Calibri" panose="020F0502020204030204" pitchFamily="34" charset="0"/>
              </a:rPr>
              <a:t> </a:t>
            </a:r>
            <a:r>
              <a:rPr lang="en-US" sz="2000" dirty="0">
                <a:effectLst/>
                <a:latin typeface="Verdana" panose="020B0604030504040204" pitchFamily="34" charset="0"/>
                <a:ea typeface="Calibri" panose="020F0502020204030204" pitchFamily="34" charset="0"/>
              </a:rPr>
              <a:t>terms</a:t>
            </a:r>
            <a:r>
              <a:rPr lang="en-US" sz="2000" spc="-10" dirty="0">
                <a:effectLst/>
                <a:latin typeface="Verdana" panose="020B0604030504040204" pitchFamily="34" charset="0"/>
                <a:ea typeface="Calibri" panose="020F0502020204030204" pitchFamily="34" charset="0"/>
              </a:rPr>
              <a:t> </a:t>
            </a:r>
            <a:r>
              <a:rPr lang="en-US" sz="2000" dirty="0">
                <a:effectLst/>
                <a:latin typeface="Verdana" panose="020B0604030504040204" pitchFamily="34" charset="0"/>
                <a:ea typeface="Calibri" panose="020F0502020204030204" pitchFamily="34" charset="0"/>
              </a:rPr>
              <a:t>development</a:t>
            </a:r>
            <a:r>
              <a:rPr lang="en-US" sz="2000" spc="-20" dirty="0">
                <a:effectLst/>
                <a:latin typeface="Verdana" panose="020B0604030504040204" pitchFamily="34" charset="0"/>
                <a:ea typeface="Calibri" panose="020F0502020204030204" pitchFamily="34" charset="0"/>
              </a:rPr>
              <a:t> </a:t>
            </a:r>
            <a:r>
              <a:rPr lang="en-US" sz="2000" dirty="0">
                <a:effectLst/>
                <a:latin typeface="Verdana" panose="020B0604030504040204" pitchFamily="34" charset="0"/>
                <a:ea typeface="Calibri" panose="020F0502020204030204" pitchFamily="34" charset="0"/>
              </a:rPr>
              <a:t>structure,</a:t>
            </a:r>
            <a:r>
              <a:rPr lang="en-US" sz="2000" spc="-20" dirty="0">
                <a:effectLst/>
                <a:latin typeface="Verdana" panose="020B0604030504040204" pitchFamily="34" charset="0"/>
                <a:ea typeface="Calibri" panose="020F0502020204030204" pitchFamily="34" charset="0"/>
              </a:rPr>
              <a:t> </a:t>
            </a:r>
            <a:r>
              <a:rPr lang="en-US" sz="2000" dirty="0">
                <a:effectLst/>
                <a:latin typeface="Verdana" panose="020B0604030504040204" pitchFamily="34" charset="0"/>
                <a:ea typeface="Calibri" panose="020F0502020204030204" pitchFamily="34" charset="0"/>
              </a:rPr>
              <a:t>whereas</a:t>
            </a:r>
            <a:r>
              <a:rPr lang="en-US" sz="2000" spc="-20" dirty="0">
                <a:effectLst/>
                <a:latin typeface="Verdana" panose="020B0604030504040204" pitchFamily="34" charset="0"/>
                <a:ea typeface="Calibri" panose="020F0502020204030204" pitchFamily="34" charset="0"/>
              </a:rPr>
              <a:t> </a:t>
            </a:r>
            <a:r>
              <a:rPr lang="en-US" sz="2000" dirty="0">
                <a:effectLst/>
                <a:latin typeface="Verdana" panose="020B0604030504040204" pitchFamily="34" charset="0"/>
                <a:ea typeface="Calibri" panose="020F0502020204030204" pitchFamily="34" charset="0"/>
              </a:rPr>
              <a:t>within</a:t>
            </a:r>
            <a:r>
              <a:rPr lang="en-US" sz="2000" spc="-25" dirty="0">
                <a:effectLst/>
                <a:latin typeface="Verdana" panose="020B0604030504040204" pitchFamily="34" charset="0"/>
                <a:ea typeface="Calibri" panose="020F0502020204030204" pitchFamily="34" charset="0"/>
              </a:rPr>
              <a:t> </a:t>
            </a:r>
            <a:r>
              <a:rPr lang="en-US" sz="2000" dirty="0">
                <a:effectLst/>
                <a:latin typeface="Verdana" panose="020B0604030504040204" pitchFamily="34" charset="0"/>
                <a:ea typeface="Calibri" panose="020F0502020204030204" pitchFamily="34" charset="0"/>
              </a:rPr>
              <a:t>the requirement there will be 2 major phases set out: (Total no of units 13 257)</a:t>
            </a:r>
            <a:endParaRPr lang="en-ZA" dirty="0">
              <a:effectLst/>
              <a:latin typeface="Calibri" panose="020F0502020204030204" pitchFamily="34" charset="0"/>
              <a:ea typeface="Calibri" panose="020F0502020204030204" pitchFamily="34" charset="0"/>
            </a:endParaRPr>
          </a:p>
          <a:p>
            <a:pPr marL="742950" lvl="1" indent="-285750">
              <a:lnSpc>
                <a:spcPct val="100000"/>
              </a:lnSpc>
              <a:spcBef>
                <a:spcPts val="600"/>
              </a:spcBef>
              <a:spcAft>
                <a:spcPts val="600"/>
              </a:spcAft>
              <a:buSzPct val="90000"/>
              <a:buFont typeface="Verdana" panose="020B0604030504040204" pitchFamily="34" charset="0"/>
              <a:buAutoNum type="arabicPeriod"/>
              <a:tabLst>
                <a:tab pos="762635" algn="l"/>
              </a:tabLst>
            </a:pPr>
            <a:r>
              <a:rPr lang="en-US" sz="2000" dirty="0">
                <a:effectLst/>
                <a:latin typeface="Verdana" panose="020B0604030504040204" pitchFamily="34" charset="0"/>
                <a:ea typeface="Calibri" panose="020F0502020204030204" pitchFamily="34" charset="0"/>
                <a:cs typeface="Calibri" panose="020F0502020204030204" pitchFamily="34" charset="0"/>
              </a:rPr>
              <a:t>1</a:t>
            </a:r>
            <a:r>
              <a:rPr lang="en-US" sz="2000" baseline="30000" dirty="0">
                <a:effectLst/>
                <a:latin typeface="Verdana" panose="020B0604030504040204" pitchFamily="34" charset="0"/>
                <a:ea typeface="Calibri" panose="020F0502020204030204" pitchFamily="34" charset="0"/>
                <a:cs typeface="Calibri" panose="020F0502020204030204" pitchFamily="34" charset="0"/>
              </a:rPr>
              <a:t>st</a:t>
            </a:r>
            <a:r>
              <a:rPr lang="en-US" sz="2000" spc="-15" dirty="0">
                <a:effectLst/>
                <a:latin typeface="Verdana" panose="020B0604030504040204" pitchFamily="34" charset="0"/>
                <a:ea typeface="Calibri" panose="020F0502020204030204" pitchFamily="34" charset="0"/>
                <a:cs typeface="Calibri" panose="020F0502020204030204" pitchFamily="34" charset="0"/>
              </a:rPr>
              <a:t> </a:t>
            </a:r>
            <a:r>
              <a:rPr lang="en-US" sz="2000" dirty="0">
                <a:effectLst/>
                <a:latin typeface="Verdana" panose="020B0604030504040204" pitchFamily="34" charset="0"/>
                <a:ea typeface="Calibri" panose="020F0502020204030204" pitchFamily="34" charset="0"/>
                <a:cs typeface="Calibri" panose="020F0502020204030204" pitchFamily="34" charset="0"/>
              </a:rPr>
              <a:t>phase</a:t>
            </a:r>
            <a:r>
              <a:rPr lang="en-US" sz="2000" spc="-15" dirty="0">
                <a:effectLst/>
                <a:latin typeface="Verdana" panose="020B0604030504040204" pitchFamily="34" charset="0"/>
                <a:ea typeface="Calibri" panose="020F0502020204030204" pitchFamily="34" charset="0"/>
                <a:cs typeface="Calibri" panose="020F0502020204030204" pitchFamily="34" charset="0"/>
              </a:rPr>
              <a:t> </a:t>
            </a:r>
            <a:r>
              <a:rPr lang="en-US" sz="2000" dirty="0">
                <a:effectLst/>
                <a:latin typeface="Verdana" panose="020B0604030504040204" pitchFamily="34" charset="0"/>
                <a:ea typeface="Calibri" panose="020F0502020204030204" pitchFamily="34" charset="0"/>
                <a:cs typeface="Calibri" panose="020F0502020204030204" pitchFamily="34" charset="0"/>
              </a:rPr>
              <a:t>2-6</a:t>
            </a:r>
            <a:r>
              <a:rPr lang="en-US" sz="2000" spc="-15" dirty="0">
                <a:effectLst/>
                <a:latin typeface="Verdana" panose="020B0604030504040204" pitchFamily="34" charset="0"/>
                <a:ea typeface="Calibri" panose="020F0502020204030204" pitchFamily="34" charset="0"/>
                <a:cs typeface="Calibri" panose="020F0502020204030204" pitchFamily="34" charset="0"/>
              </a:rPr>
              <a:t> </a:t>
            </a:r>
            <a:r>
              <a:rPr lang="en-US" sz="2000" dirty="0">
                <a:effectLst/>
                <a:latin typeface="Verdana" panose="020B0604030504040204" pitchFamily="34" charset="0"/>
                <a:ea typeface="Calibri" panose="020F0502020204030204" pitchFamily="34" charset="0"/>
                <a:cs typeface="Calibri" panose="020F0502020204030204" pitchFamily="34" charset="0"/>
              </a:rPr>
              <a:t>years</a:t>
            </a:r>
            <a:r>
              <a:rPr lang="en-US" sz="2000" spc="285" dirty="0">
                <a:effectLst/>
                <a:latin typeface="Verdana" panose="020B0604030504040204" pitchFamily="34" charset="0"/>
                <a:ea typeface="Calibri" panose="020F0502020204030204" pitchFamily="34" charset="0"/>
                <a:cs typeface="Calibri" panose="020F0502020204030204" pitchFamily="34" charset="0"/>
              </a:rPr>
              <a:t> </a:t>
            </a:r>
            <a:r>
              <a:rPr lang="en-US" sz="2000" dirty="0">
                <a:effectLst/>
                <a:latin typeface="Verdana" panose="020B0604030504040204" pitchFamily="34" charset="0"/>
                <a:ea typeface="Calibri" panose="020F0502020204030204" pitchFamily="34" charset="0"/>
                <a:cs typeface="Calibri" panose="020F0502020204030204" pitchFamily="34" charset="0"/>
              </a:rPr>
              <a:t>(7757</a:t>
            </a:r>
            <a:r>
              <a:rPr lang="en-US" sz="2000" spc="-5" dirty="0">
                <a:effectLst/>
                <a:latin typeface="Verdana" panose="020B0604030504040204" pitchFamily="34" charset="0"/>
                <a:ea typeface="Calibri" panose="020F0502020204030204" pitchFamily="34" charset="0"/>
                <a:cs typeface="Calibri" panose="020F0502020204030204" pitchFamily="34" charset="0"/>
              </a:rPr>
              <a:t> </a:t>
            </a:r>
            <a:r>
              <a:rPr lang="en-US" sz="2000" spc="-10" dirty="0">
                <a:effectLst/>
                <a:latin typeface="Verdana" panose="020B0604030504040204" pitchFamily="34" charset="0"/>
                <a:ea typeface="Calibri" panose="020F0502020204030204" pitchFamily="34" charset="0"/>
                <a:cs typeface="Calibri" panose="020F0502020204030204" pitchFamily="34" charset="0"/>
              </a:rPr>
              <a:t>units)</a:t>
            </a:r>
            <a:endParaRPr lang="en-ZA" sz="2800" dirty="0">
              <a:effectLst/>
              <a:latin typeface="Calibri" panose="020F0502020204030204" pitchFamily="34" charset="0"/>
              <a:ea typeface="Calibri" panose="020F0502020204030204" pitchFamily="34" charset="0"/>
              <a:cs typeface="Calibri" panose="020F0502020204030204" pitchFamily="34" charset="0"/>
            </a:endParaRPr>
          </a:p>
          <a:p>
            <a:pPr marL="742950" lvl="1" indent="-285750">
              <a:lnSpc>
                <a:spcPct val="100000"/>
              </a:lnSpc>
              <a:spcBef>
                <a:spcPts val="600"/>
              </a:spcBef>
              <a:spcAft>
                <a:spcPts val="600"/>
              </a:spcAft>
              <a:buSzPct val="90000"/>
              <a:buFont typeface="Verdana" panose="020B0604030504040204" pitchFamily="34" charset="0"/>
              <a:buAutoNum type="arabicPeriod"/>
              <a:tabLst>
                <a:tab pos="762635" algn="l"/>
              </a:tabLst>
            </a:pPr>
            <a:r>
              <a:rPr lang="en-US" sz="2000" dirty="0">
                <a:effectLst/>
                <a:latin typeface="Verdana" panose="020B0604030504040204" pitchFamily="34" charset="0"/>
                <a:ea typeface="Calibri" panose="020F0502020204030204" pitchFamily="34" charset="0"/>
                <a:cs typeface="Calibri" panose="020F0502020204030204" pitchFamily="34" charset="0"/>
              </a:rPr>
              <a:t>2</a:t>
            </a:r>
            <a:r>
              <a:rPr lang="en-US" sz="2000" baseline="30000" dirty="0">
                <a:effectLst/>
                <a:latin typeface="Verdana" panose="020B0604030504040204" pitchFamily="34" charset="0"/>
                <a:ea typeface="Calibri" panose="020F0502020204030204" pitchFamily="34" charset="0"/>
                <a:cs typeface="Calibri" panose="020F0502020204030204" pitchFamily="34" charset="0"/>
              </a:rPr>
              <a:t>nd</a:t>
            </a:r>
            <a:r>
              <a:rPr lang="en-US" sz="2000" spc="-20" dirty="0">
                <a:effectLst/>
                <a:latin typeface="Verdana" panose="020B0604030504040204" pitchFamily="34" charset="0"/>
                <a:ea typeface="Calibri" panose="020F0502020204030204" pitchFamily="34" charset="0"/>
                <a:cs typeface="Calibri" panose="020F0502020204030204" pitchFamily="34" charset="0"/>
              </a:rPr>
              <a:t> </a:t>
            </a:r>
            <a:r>
              <a:rPr lang="en-US" sz="2000" dirty="0">
                <a:effectLst/>
                <a:latin typeface="Verdana" panose="020B0604030504040204" pitchFamily="34" charset="0"/>
                <a:ea typeface="Calibri" panose="020F0502020204030204" pitchFamily="34" charset="0"/>
                <a:cs typeface="Calibri" panose="020F0502020204030204" pitchFamily="34" charset="0"/>
              </a:rPr>
              <a:t>future</a:t>
            </a:r>
            <a:r>
              <a:rPr lang="en-US" sz="2000" spc="-15" dirty="0">
                <a:effectLst/>
                <a:latin typeface="Verdana" panose="020B0604030504040204" pitchFamily="34" charset="0"/>
                <a:ea typeface="Calibri" panose="020F0502020204030204" pitchFamily="34" charset="0"/>
                <a:cs typeface="Calibri" panose="020F0502020204030204" pitchFamily="34" charset="0"/>
              </a:rPr>
              <a:t> </a:t>
            </a:r>
            <a:r>
              <a:rPr lang="en-US" sz="2000" dirty="0">
                <a:effectLst/>
                <a:latin typeface="Verdana" panose="020B0604030504040204" pitchFamily="34" charset="0"/>
                <a:ea typeface="Calibri" panose="020F0502020204030204" pitchFamily="34" charset="0"/>
                <a:cs typeface="Calibri" panose="020F0502020204030204" pitchFamily="34" charset="0"/>
              </a:rPr>
              <a:t>phase</a:t>
            </a:r>
            <a:r>
              <a:rPr lang="en-US" sz="2000" spc="-20" dirty="0">
                <a:effectLst/>
                <a:latin typeface="Verdana" panose="020B0604030504040204" pitchFamily="34" charset="0"/>
                <a:ea typeface="Calibri" panose="020F0502020204030204" pitchFamily="34" charset="0"/>
                <a:cs typeface="Calibri" panose="020F0502020204030204" pitchFamily="34" charset="0"/>
              </a:rPr>
              <a:t> </a:t>
            </a:r>
            <a:r>
              <a:rPr lang="en-US" sz="2000" dirty="0">
                <a:effectLst/>
                <a:latin typeface="Verdana" panose="020B0604030504040204" pitchFamily="34" charset="0"/>
                <a:ea typeface="Calibri" panose="020F0502020204030204" pitchFamily="34" charset="0"/>
                <a:cs typeface="Calibri" panose="020F0502020204030204" pitchFamily="34" charset="0"/>
              </a:rPr>
              <a:t>7-12</a:t>
            </a:r>
            <a:r>
              <a:rPr lang="en-US" sz="2000" spc="-15" dirty="0">
                <a:effectLst/>
                <a:latin typeface="Verdana" panose="020B0604030504040204" pitchFamily="34" charset="0"/>
                <a:ea typeface="Calibri" panose="020F0502020204030204" pitchFamily="34" charset="0"/>
                <a:cs typeface="Calibri" panose="020F0502020204030204" pitchFamily="34" charset="0"/>
              </a:rPr>
              <a:t> </a:t>
            </a:r>
            <a:r>
              <a:rPr lang="en-US" sz="2000" dirty="0">
                <a:effectLst/>
                <a:latin typeface="Verdana" panose="020B0604030504040204" pitchFamily="34" charset="0"/>
                <a:ea typeface="Calibri" panose="020F0502020204030204" pitchFamily="34" charset="0"/>
                <a:cs typeface="Calibri" panose="020F0502020204030204" pitchFamily="34" charset="0"/>
              </a:rPr>
              <a:t>years</a:t>
            </a:r>
            <a:r>
              <a:rPr lang="en-US" sz="2000" spc="-25" dirty="0">
                <a:effectLst/>
                <a:latin typeface="Verdana" panose="020B0604030504040204" pitchFamily="34" charset="0"/>
                <a:ea typeface="Calibri" panose="020F0502020204030204" pitchFamily="34" charset="0"/>
                <a:cs typeface="Calibri" panose="020F0502020204030204" pitchFamily="34" charset="0"/>
              </a:rPr>
              <a:t> </a:t>
            </a:r>
            <a:r>
              <a:rPr lang="en-US" sz="2000" dirty="0">
                <a:effectLst/>
                <a:latin typeface="Verdana" panose="020B0604030504040204" pitchFamily="34" charset="0"/>
                <a:ea typeface="Calibri" panose="020F0502020204030204" pitchFamily="34" charset="0"/>
                <a:cs typeface="Calibri" panose="020F0502020204030204" pitchFamily="34" charset="0"/>
              </a:rPr>
              <a:t>(5500</a:t>
            </a:r>
            <a:r>
              <a:rPr lang="en-US" sz="2000" spc="-5" dirty="0">
                <a:effectLst/>
                <a:latin typeface="Verdana" panose="020B0604030504040204" pitchFamily="34" charset="0"/>
                <a:ea typeface="Calibri" panose="020F0502020204030204" pitchFamily="34" charset="0"/>
                <a:cs typeface="Calibri" panose="020F0502020204030204" pitchFamily="34" charset="0"/>
              </a:rPr>
              <a:t> </a:t>
            </a:r>
            <a:r>
              <a:rPr lang="en-US" sz="2000" spc="-10" dirty="0">
                <a:effectLst/>
                <a:latin typeface="Verdana" panose="020B0604030504040204" pitchFamily="34" charset="0"/>
                <a:ea typeface="Calibri" panose="020F0502020204030204" pitchFamily="34" charset="0"/>
                <a:cs typeface="Calibri" panose="020F0502020204030204" pitchFamily="34" charset="0"/>
              </a:rPr>
              <a:t>units)</a:t>
            </a:r>
            <a:endParaRPr lang="en-ZA" sz="6000" dirty="0">
              <a:effectLst/>
              <a:latin typeface="Verdana" panose="020B0604030504040204" pitchFamily="34" charset="0"/>
              <a:ea typeface="Verdana" panose="020B0604030504040204" pitchFamily="34" charset="0"/>
              <a:cs typeface="Symbol" panose="05050102010706020507" pitchFamily="18" charset="2"/>
            </a:endParaRPr>
          </a:p>
        </p:txBody>
      </p:sp>
      <p:pic>
        <p:nvPicPr>
          <p:cNvPr id="6" name="Picture 5">
            <a:extLst>
              <a:ext uri="{FF2B5EF4-FFF2-40B4-BE49-F238E27FC236}">
                <a16:creationId xmlns:a16="http://schemas.microsoft.com/office/drawing/2014/main" id="{0B0F061A-387B-441B-8026-E791BE2BF43D}"/>
              </a:ext>
            </a:extLst>
          </p:cNvPr>
          <p:cNvPicPr>
            <a:picLocks noChangeAspect="1"/>
          </p:cNvPicPr>
          <p:nvPr/>
        </p:nvPicPr>
        <p:blipFill>
          <a:blip r:embed="rId2"/>
          <a:stretch>
            <a:fillRect/>
          </a:stretch>
        </p:blipFill>
        <p:spPr>
          <a:xfrm>
            <a:off x="11379201" y="6096000"/>
            <a:ext cx="681618" cy="604661"/>
          </a:xfrm>
          <a:prstGeom prst="rect">
            <a:avLst/>
          </a:prstGeom>
        </p:spPr>
      </p:pic>
      <p:sp>
        <p:nvSpPr>
          <p:cNvPr id="7" name="Slide Number Placeholder 2">
            <a:extLst>
              <a:ext uri="{FF2B5EF4-FFF2-40B4-BE49-F238E27FC236}">
                <a16:creationId xmlns:a16="http://schemas.microsoft.com/office/drawing/2014/main" id="{223C95EC-CB48-4AE0-9A50-1DC120CFC05C}"/>
              </a:ext>
            </a:extLst>
          </p:cNvPr>
          <p:cNvSpPr>
            <a:spLocks noGrp="1"/>
          </p:cNvSpPr>
          <p:nvPr>
            <p:ph type="sldNum" sz="quarter" idx="12"/>
          </p:nvPr>
        </p:nvSpPr>
        <p:spPr>
          <a:xfrm>
            <a:off x="10521776" y="6284031"/>
            <a:ext cx="857425" cy="409405"/>
          </a:xfrm>
        </p:spPr>
        <p:txBody>
          <a:bodyPr/>
          <a:lstStyle/>
          <a:p>
            <a:r>
              <a:rPr lang="en-ZA" dirty="0"/>
              <a:t>4</a:t>
            </a:r>
          </a:p>
        </p:txBody>
      </p:sp>
    </p:spTree>
    <p:extLst>
      <p:ext uri="{BB962C8B-B14F-4D97-AF65-F5344CB8AC3E}">
        <p14:creationId xmlns:p14="http://schemas.microsoft.com/office/powerpoint/2010/main" val="9826700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8AFAF65-6641-4A6A-8CF7-45A318368DFC}"/>
              </a:ext>
            </a:extLst>
          </p:cNvPr>
          <p:cNvSpPr>
            <a:spLocks noGrp="1"/>
          </p:cNvSpPr>
          <p:nvPr>
            <p:ph type="title"/>
          </p:nvPr>
        </p:nvSpPr>
        <p:spPr>
          <a:xfrm>
            <a:off x="583661" y="344033"/>
            <a:ext cx="10795539" cy="471221"/>
          </a:xfrm>
        </p:spPr>
        <p:txBody>
          <a:bodyPr>
            <a:normAutofit/>
          </a:bodyPr>
          <a:lstStyle/>
          <a:p>
            <a:pPr algn="ctr"/>
            <a:r>
              <a:rPr lang="en-GB" sz="2200" b="1" dirty="0">
                <a:solidFill>
                  <a:schemeClr val="accent4">
                    <a:lumMod val="50000"/>
                  </a:schemeClr>
                </a:solidFill>
                <a:latin typeface="Verdana" panose="020B0604030504040204" pitchFamily="34" charset="0"/>
                <a:ea typeface="Verdana" panose="020B0604030504040204" pitchFamily="34" charset="0"/>
              </a:rPr>
              <a:t>6. </a:t>
            </a:r>
            <a:r>
              <a:rPr lang="en-US" sz="2200" b="1" dirty="0">
                <a:solidFill>
                  <a:schemeClr val="accent4">
                    <a:lumMod val="50000"/>
                  </a:schemeClr>
                </a:solidFill>
                <a:latin typeface="Verdana" panose="020B0604030504040204" pitchFamily="34" charset="0"/>
                <a:ea typeface="Verdana" panose="020B0604030504040204" pitchFamily="34" charset="0"/>
              </a:rPr>
              <a:t>Densification &amp; Erf Sizes</a:t>
            </a:r>
            <a:endParaRPr lang="en-GB" sz="2200" b="1" i="1" dirty="0">
              <a:solidFill>
                <a:schemeClr val="accent4">
                  <a:lumMod val="50000"/>
                </a:schemeClr>
              </a:solidFill>
              <a:latin typeface="Verdana" panose="020B0604030504040204" pitchFamily="34" charset="0"/>
              <a:ea typeface="Verdana" panose="020B0604030504040204" pitchFamily="34" charset="0"/>
            </a:endParaRPr>
          </a:p>
        </p:txBody>
      </p:sp>
      <p:pic>
        <p:nvPicPr>
          <p:cNvPr id="6" name="Picture 5">
            <a:extLst>
              <a:ext uri="{FF2B5EF4-FFF2-40B4-BE49-F238E27FC236}">
                <a16:creationId xmlns:a16="http://schemas.microsoft.com/office/drawing/2014/main" id="{0B0F061A-387B-441B-8026-E791BE2BF43D}"/>
              </a:ext>
            </a:extLst>
          </p:cNvPr>
          <p:cNvPicPr>
            <a:picLocks noChangeAspect="1"/>
          </p:cNvPicPr>
          <p:nvPr/>
        </p:nvPicPr>
        <p:blipFill>
          <a:blip r:embed="rId2"/>
          <a:stretch>
            <a:fillRect/>
          </a:stretch>
        </p:blipFill>
        <p:spPr>
          <a:xfrm>
            <a:off x="11379201" y="6096000"/>
            <a:ext cx="681618" cy="604661"/>
          </a:xfrm>
          <a:prstGeom prst="rect">
            <a:avLst/>
          </a:prstGeom>
        </p:spPr>
      </p:pic>
      <p:sp>
        <p:nvSpPr>
          <p:cNvPr id="7" name="Slide Number Placeholder 2">
            <a:extLst>
              <a:ext uri="{FF2B5EF4-FFF2-40B4-BE49-F238E27FC236}">
                <a16:creationId xmlns:a16="http://schemas.microsoft.com/office/drawing/2014/main" id="{223C95EC-CB48-4AE0-9A50-1DC120CFC05C}"/>
              </a:ext>
            </a:extLst>
          </p:cNvPr>
          <p:cNvSpPr>
            <a:spLocks noGrp="1"/>
          </p:cNvSpPr>
          <p:nvPr>
            <p:ph type="sldNum" sz="quarter" idx="12"/>
          </p:nvPr>
        </p:nvSpPr>
        <p:spPr>
          <a:xfrm>
            <a:off x="10521776" y="6284031"/>
            <a:ext cx="857425" cy="409405"/>
          </a:xfrm>
        </p:spPr>
        <p:txBody>
          <a:bodyPr/>
          <a:lstStyle/>
          <a:p>
            <a:r>
              <a:rPr lang="en-ZA" dirty="0"/>
              <a:t>4</a:t>
            </a:r>
          </a:p>
        </p:txBody>
      </p:sp>
      <p:graphicFrame>
        <p:nvGraphicFramePr>
          <p:cNvPr id="3" name="Table 2">
            <a:extLst>
              <a:ext uri="{FF2B5EF4-FFF2-40B4-BE49-F238E27FC236}">
                <a16:creationId xmlns:a16="http://schemas.microsoft.com/office/drawing/2014/main" id="{26745A7F-6DFB-9C45-4502-B85B9B668CD0}"/>
              </a:ext>
            </a:extLst>
          </p:cNvPr>
          <p:cNvGraphicFramePr>
            <a:graphicFrameLocks noGrp="1"/>
          </p:cNvGraphicFramePr>
          <p:nvPr>
            <p:extLst>
              <p:ext uri="{D42A27DB-BD31-4B8C-83A1-F6EECF244321}">
                <p14:modId xmlns:p14="http://schemas.microsoft.com/office/powerpoint/2010/main" val="2705855321"/>
              </p:ext>
            </p:extLst>
          </p:nvPr>
        </p:nvGraphicFramePr>
        <p:xfrm>
          <a:off x="1083733" y="1003285"/>
          <a:ext cx="9811246" cy="5395062"/>
        </p:xfrm>
        <a:graphic>
          <a:graphicData uri="http://schemas.openxmlformats.org/drawingml/2006/table">
            <a:tbl>
              <a:tblPr firstRow="1" firstCol="1" lastRow="1" lastCol="1" bandRow="1" bandCol="1"/>
              <a:tblGrid>
                <a:gridCol w="1644099">
                  <a:extLst>
                    <a:ext uri="{9D8B030D-6E8A-4147-A177-3AD203B41FA5}">
                      <a16:colId xmlns:a16="http://schemas.microsoft.com/office/drawing/2014/main" val="388805551"/>
                    </a:ext>
                  </a:extLst>
                </a:gridCol>
                <a:gridCol w="1065996">
                  <a:extLst>
                    <a:ext uri="{9D8B030D-6E8A-4147-A177-3AD203B41FA5}">
                      <a16:colId xmlns:a16="http://schemas.microsoft.com/office/drawing/2014/main" val="1621183253"/>
                    </a:ext>
                  </a:extLst>
                </a:gridCol>
                <a:gridCol w="1557773">
                  <a:extLst>
                    <a:ext uri="{9D8B030D-6E8A-4147-A177-3AD203B41FA5}">
                      <a16:colId xmlns:a16="http://schemas.microsoft.com/office/drawing/2014/main" val="419672841"/>
                    </a:ext>
                  </a:extLst>
                </a:gridCol>
                <a:gridCol w="1749825">
                  <a:extLst>
                    <a:ext uri="{9D8B030D-6E8A-4147-A177-3AD203B41FA5}">
                      <a16:colId xmlns:a16="http://schemas.microsoft.com/office/drawing/2014/main" val="590549858"/>
                    </a:ext>
                  </a:extLst>
                </a:gridCol>
                <a:gridCol w="1896291">
                  <a:extLst>
                    <a:ext uri="{9D8B030D-6E8A-4147-A177-3AD203B41FA5}">
                      <a16:colId xmlns:a16="http://schemas.microsoft.com/office/drawing/2014/main" val="1687602423"/>
                    </a:ext>
                  </a:extLst>
                </a:gridCol>
                <a:gridCol w="1897262">
                  <a:extLst>
                    <a:ext uri="{9D8B030D-6E8A-4147-A177-3AD203B41FA5}">
                      <a16:colId xmlns:a16="http://schemas.microsoft.com/office/drawing/2014/main" val="2558026584"/>
                    </a:ext>
                  </a:extLst>
                </a:gridCol>
              </a:tblGrid>
              <a:tr h="1425207">
                <a:tc>
                  <a:txBody>
                    <a:bodyPr/>
                    <a:lstStyle/>
                    <a:p>
                      <a:pPr indent="359410" algn="ctr">
                        <a:lnSpc>
                          <a:spcPct val="100000"/>
                        </a:lnSpc>
                      </a:pPr>
                      <a:r>
                        <a:rPr lang="en-US" sz="1600" dirty="0">
                          <a:effectLst/>
                          <a:latin typeface="Verdana" panose="020B0604030504040204" pitchFamily="34" charset="0"/>
                          <a:ea typeface="Calibri" panose="020F0502020204030204" pitchFamily="34" charset="0"/>
                          <a:cs typeface="Times New Roman" panose="02020603050405020304" pitchFamily="18" charset="0"/>
                        </a:rPr>
                        <a:t> </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EBD6"/>
                    </a:solidFill>
                  </a:tcPr>
                </a:tc>
                <a:tc>
                  <a:txBody>
                    <a:bodyPr/>
                    <a:lstStyle/>
                    <a:p>
                      <a:pPr marL="222250" algn="ctr">
                        <a:lnSpc>
                          <a:spcPct val="100000"/>
                        </a:lnSpc>
                      </a:pPr>
                      <a:r>
                        <a:rPr lang="en-US" sz="1600" b="1" spc="-2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Area</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EBD6"/>
                    </a:solidFill>
                  </a:tcPr>
                </a:tc>
                <a:tc>
                  <a:txBody>
                    <a:bodyPr/>
                    <a:lstStyle/>
                    <a:p>
                      <a:pPr marL="321310" algn="ctr">
                        <a:lnSpc>
                          <a:spcPct val="100000"/>
                        </a:lnSpc>
                      </a:pPr>
                      <a:r>
                        <a:rPr lang="en-US" sz="1600" b="1" spc="-1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Zoning</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EBD6"/>
                    </a:solidFill>
                  </a:tcPr>
                </a:tc>
                <a:tc>
                  <a:txBody>
                    <a:bodyPr/>
                    <a:lstStyle/>
                    <a:p>
                      <a:pPr marL="368300" indent="-287020" algn="ctr">
                        <a:lnSpc>
                          <a:spcPct val="100000"/>
                        </a:lnSpc>
                      </a:pPr>
                      <a:r>
                        <a:rPr lang="en-US" sz="1600" b="1">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Number</a:t>
                      </a:r>
                      <a:r>
                        <a:rPr lang="en-US" sz="1600" b="1" spc="-65">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 </a:t>
                      </a:r>
                      <a:r>
                        <a:rPr lang="en-US" sz="1600" b="1">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of</a:t>
                      </a:r>
                      <a:r>
                        <a:rPr lang="en-US" sz="1600" b="1" spc="-55">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 </a:t>
                      </a:r>
                      <a:r>
                        <a:rPr lang="en-US" sz="1600" b="1">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Erven</a:t>
                      </a:r>
                      <a:r>
                        <a:rPr lang="en-US" sz="1600" b="1" spc="-6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 </a:t>
                      </a:r>
                      <a:r>
                        <a:rPr lang="en-US" sz="1600" b="1">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 </a:t>
                      </a:r>
                      <a:r>
                        <a:rPr lang="en-US" sz="1600" b="1" spc="-1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Density</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EBD6"/>
                    </a:solidFill>
                  </a:tcPr>
                </a:tc>
                <a:tc>
                  <a:txBody>
                    <a:bodyPr/>
                    <a:lstStyle/>
                    <a:p>
                      <a:pPr marL="246380" marR="241935" algn="ctr">
                        <a:lnSpc>
                          <a:spcPct val="100000"/>
                        </a:lnSpc>
                        <a:spcAft>
                          <a:spcPts val="0"/>
                        </a:spcAft>
                      </a:pPr>
                      <a:r>
                        <a:rPr lang="en-US" sz="1600" b="1">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Erf</a:t>
                      </a:r>
                      <a:r>
                        <a:rPr lang="en-US" sz="1600" b="1" spc="-1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 </a:t>
                      </a:r>
                      <a:r>
                        <a:rPr lang="en-US" sz="1600" b="1">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size</a:t>
                      </a:r>
                      <a:r>
                        <a:rPr lang="en-US" sz="1600" b="1" spc="-5">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 </a:t>
                      </a:r>
                      <a:r>
                        <a:rPr lang="en-US" sz="1600" b="1" spc="-5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p>
                      <a:pPr marL="247650" marR="241935" algn="ctr">
                        <a:lnSpc>
                          <a:spcPct val="100000"/>
                        </a:lnSpc>
                        <a:spcBef>
                          <a:spcPts val="595"/>
                        </a:spcBef>
                        <a:spcAft>
                          <a:spcPts val="0"/>
                        </a:spcAft>
                      </a:pPr>
                      <a:r>
                        <a:rPr lang="en-US" sz="1600" b="1">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Number</a:t>
                      </a:r>
                      <a:r>
                        <a:rPr lang="en-US" sz="1600" b="1" spc="-45">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 </a:t>
                      </a:r>
                      <a:r>
                        <a:rPr lang="en-US" sz="1600" b="1" spc="-1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units</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EBD6"/>
                    </a:solidFill>
                  </a:tcPr>
                </a:tc>
                <a:tc>
                  <a:txBody>
                    <a:bodyPr/>
                    <a:lstStyle/>
                    <a:p>
                      <a:pPr marL="229235" algn="ctr">
                        <a:lnSpc>
                          <a:spcPct val="100000"/>
                        </a:lnSpc>
                      </a:pPr>
                      <a:r>
                        <a:rPr lang="en-US" sz="1600" b="1">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Proposed </a:t>
                      </a:r>
                      <a:r>
                        <a:rPr lang="en-US" sz="1600" b="1" spc="-25">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FSR</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EBD6"/>
                    </a:solidFill>
                  </a:tcPr>
                </a:tc>
                <a:extLst>
                  <a:ext uri="{0D108BD9-81ED-4DB2-BD59-A6C34878D82A}">
                    <a16:rowId xmlns:a16="http://schemas.microsoft.com/office/drawing/2014/main" val="3612497397"/>
                  </a:ext>
                </a:extLst>
              </a:tr>
              <a:tr h="447010">
                <a:tc>
                  <a:txBody>
                    <a:bodyPr/>
                    <a:lstStyle/>
                    <a:p>
                      <a:pPr algn="ctr">
                        <a:lnSpc>
                          <a:spcPct val="100000"/>
                        </a:lnSpc>
                      </a:pPr>
                      <a:r>
                        <a:rPr lang="en-US" sz="1600" b="1">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Portions </a:t>
                      </a:r>
                      <a:r>
                        <a:rPr lang="en-US" sz="1600" b="1" spc="-5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1</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EBD6"/>
                    </a:solidFill>
                  </a:tcPr>
                </a:tc>
                <a:tc>
                  <a:txBody>
                    <a:bodyPr/>
                    <a:lstStyle/>
                    <a:p>
                      <a:pPr algn="ctr">
                        <a:lnSpc>
                          <a:spcPct val="100000"/>
                        </a:lnSpc>
                      </a:pPr>
                      <a:r>
                        <a:rPr lang="en-US" sz="1600" b="1">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a:t>
                      </a:r>
                      <a:r>
                        <a:rPr lang="en-US" sz="1600" b="1" spc="-45">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 </a:t>
                      </a:r>
                      <a:r>
                        <a:rPr lang="en-US" sz="1600" b="1" spc="-2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153ha</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EBD6"/>
                    </a:solidFill>
                  </a:tcPr>
                </a:tc>
                <a:tc>
                  <a:txBody>
                    <a:bodyPr/>
                    <a:lstStyle/>
                    <a:p>
                      <a:pPr algn="ctr">
                        <a:lnSpc>
                          <a:spcPct val="100000"/>
                        </a:lnSpc>
                      </a:pPr>
                      <a:r>
                        <a:rPr lang="en-US" sz="1600" b="1">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Residential</a:t>
                      </a:r>
                      <a:r>
                        <a:rPr lang="en-US" sz="1600" b="1" spc="-55">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 </a:t>
                      </a:r>
                      <a:r>
                        <a:rPr lang="en-US" sz="1600" b="1" spc="-5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2</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EBD6"/>
                    </a:solidFill>
                  </a:tcPr>
                </a:tc>
                <a:tc>
                  <a:txBody>
                    <a:bodyPr/>
                    <a:lstStyle/>
                    <a:p>
                      <a:pPr marL="68580" algn="ctr">
                        <a:lnSpc>
                          <a:spcPct val="100000"/>
                        </a:lnSpc>
                      </a:pPr>
                      <a:r>
                        <a:rPr lang="en-US" sz="1600" b="1">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5508</a:t>
                      </a:r>
                      <a:r>
                        <a:rPr lang="en-US" sz="1600" b="1" spc="-3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 </a:t>
                      </a:r>
                      <a:r>
                        <a:rPr lang="en-US" sz="1600" b="1" spc="-1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units</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EBD6"/>
                    </a:solidFill>
                  </a:tcPr>
                </a:tc>
                <a:tc>
                  <a:txBody>
                    <a:bodyPr/>
                    <a:lstStyle/>
                    <a:p>
                      <a:pPr marL="68580" algn="ctr">
                        <a:lnSpc>
                          <a:spcPct val="100000"/>
                        </a:lnSpc>
                      </a:pPr>
                      <a:r>
                        <a:rPr lang="en-US" sz="1600" b="1">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35-45u</a:t>
                      </a:r>
                      <a:r>
                        <a:rPr lang="en-US" sz="1600" b="1" spc="-35">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 </a:t>
                      </a:r>
                      <a:r>
                        <a:rPr lang="en-US" sz="1600" b="1" spc="-25">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/ha</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EBD6"/>
                    </a:solidFill>
                  </a:tcPr>
                </a:tc>
                <a:tc>
                  <a:txBody>
                    <a:bodyPr/>
                    <a:lstStyle/>
                    <a:p>
                      <a:pPr marL="69215" algn="ctr">
                        <a:lnSpc>
                          <a:spcPct val="100000"/>
                        </a:lnSpc>
                      </a:pPr>
                      <a:r>
                        <a:rPr lang="en-US" sz="1600" b="1">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35-60m2</a:t>
                      </a:r>
                      <a:r>
                        <a:rPr lang="en-US" sz="1600" b="1" spc="-4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 </a:t>
                      </a:r>
                      <a:r>
                        <a:rPr lang="en-US" sz="1600" b="1" spc="-1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units</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EBD6"/>
                    </a:solidFill>
                  </a:tcPr>
                </a:tc>
                <a:extLst>
                  <a:ext uri="{0D108BD9-81ED-4DB2-BD59-A6C34878D82A}">
                    <a16:rowId xmlns:a16="http://schemas.microsoft.com/office/drawing/2014/main" val="3088461072"/>
                  </a:ext>
                </a:extLst>
              </a:tr>
              <a:tr h="506356">
                <a:tc>
                  <a:txBody>
                    <a:bodyPr/>
                    <a:lstStyle/>
                    <a:p>
                      <a:pPr algn="ctr">
                        <a:lnSpc>
                          <a:spcPct val="100000"/>
                        </a:lnSpc>
                      </a:pPr>
                      <a:r>
                        <a:rPr lang="en-US" sz="1600" b="1">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Portions</a:t>
                      </a:r>
                      <a:r>
                        <a:rPr lang="en-US" sz="1600" b="1" spc="1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 </a:t>
                      </a:r>
                      <a:r>
                        <a:rPr lang="en-US" sz="1600" b="1" spc="-5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2</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EBD6"/>
                    </a:solidFill>
                  </a:tcPr>
                </a:tc>
                <a:tc>
                  <a:txBody>
                    <a:bodyPr/>
                    <a:lstStyle/>
                    <a:p>
                      <a:pPr algn="ctr">
                        <a:lnSpc>
                          <a:spcPct val="100000"/>
                        </a:lnSpc>
                      </a:pPr>
                      <a:r>
                        <a:rPr lang="en-US" sz="1600" b="1">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a:t>
                      </a:r>
                      <a:r>
                        <a:rPr lang="en-US" sz="1600" b="1" spc="-45">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 </a:t>
                      </a:r>
                      <a:r>
                        <a:rPr lang="en-US" sz="1600" b="1" spc="-2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45ha</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EBD6"/>
                    </a:solidFill>
                  </a:tcPr>
                </a:tc>
                <a:tc>
                  <a:txBody>
                    <a:bodyPr/>
                    <a:lstStyle/>
                    <a:p>
                      <a:pPr algn="ctr">
                        <a:lnSpc>
                          <a:spcPct val="100000"/>
                        </a:lnSpc>
                      </a:pPr>
                      <a:r>
                        <a:rPr lang="en-US" sz="1600" b="1">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Residential</a:t>
                      </a:r>
                      <a:r>
                        <a:rPr lang="en-US" sz="1600" b="1" spc="-65">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 </a:t>
                      </a:r>
                      <a:r>
                        <a:rPr lang="en-US" sz="1600" b="1" spc="-5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1</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EBD6"/>
                    </a:solidFill>
                  </a:tcPr>
                </a:tc>
                <a:tc>
                  <a:txBody>
                    <a:bodyPr/>
                    <a:lstStyle/>
                    <a:p>
                      <a:pPr marL="68580" algn="ctr">
                        <a:lnSpc>
                          <a:spcPct val="100000"/>
                        </a:lnSpc>
                      </a:pPr>
                      <a:r>
                        <a:rPr lang="en-US" sz="1600" b="1">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1285</a:t>
                      </a:r>
                      <a:r>
                        <a:rPr lang="en-US" sz="1600" b="1" spc="-4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 </a:t>
                      </a:r>
                      <a:r>
                        <a:rPr lang="en-US" sz="1600" b="1" spc="-1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stands</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EBD6"/>
                    </a:solidFill>
                  </a:tcPr>
                </a:tc>
                <a:tc>
                  <a:txBody>
                    <a:bodyPr/>
                    <a:lstStyle/>
                    <a:p>
                      <a:pPr marL="68580" algn="ctr">
                        <a:lnSpc>
                          <a:spcPct val="100000"/>
                        </a:lnSpc>
                      </a:pPr>
                      <a:r>
                        <a:rPr lang="en-US" sz="1600" b="1" spc="-1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350m2</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EBD6"/>
                    </a:solidFill>
                  </a:tcPr>
                </a:tc>
                <a:tc>
                  <a:txBody>
                    <a:bodyPr/>
                    <a:lstStyle/>
                    <a:p>
                      <a:pPr marL="69215" algn="ctr">
                        <a:lnSpc>
                          <a:spcPct val="100000"/>
                        </a:lnSpc>
                      </a:pPr>
                      <a:r>
                        <a:rPr lang="en-US" sz="1600" b="1">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a:t>
                      </a:r>
                      <a:r>
                        <a:rPr lang="en-US" sz="1600" b="1" spc="-25">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 </a:t>
                      </a:r>
                      <a:r>
                        <a:rPr lang="en-US" sz="1600" b="1">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350m2</a:t>
                      </a:r>
                      <a:r>
                        <a:rPr lang="en-US" sz="1600" b="1" spc="-15">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 </a:t>
                      </a:r>
                      <a:r>
                        <a:rPr lang="en-US" sz="1600" b="1" spc="-1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stands</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EBD6"/>
                    </a:solidFill>
                  </a:tcPr>
                </a:tc>
                <a:extLst>
                  <a:ext uri="{0D108BD9-81ED-4DB2-BD59-A6C34878D82A}">
                    <a16:rowId xmlns:a16="http://schemas.microsoft.com/office/drawing/2014/main" val="457989840"/>
                  </a:ext>
                </a:extLst>
              </a:tr>
              <a:tr h="506356">
                <a:tc>
                  <a:txBody>
                    <a:bodyPr/>
                    <a:lstStyle/>
                    <a:p>
                      <a:pPr algn="ctr">
                        <a:lnSpc>
                          <a:spcPct val="100000"/>
                        </a:lnSpc>
                      </a:pPr>
                      <a:r>
                        <a:rPr lang="en-US" sz="1600" b="1">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Portions</a:t>
                      </a:r>
                      <a:r>
                        <a:rPr lang="en-US" sz="1600" b="1" spc="-15">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 </a:t>
                      </a:r>
                      <a:r>
                        <a:rPr lang="en-US" sz="1600" b="1">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2</a:t>
                      </a:r>
                      <a:r>
                        <a:rPr lang="en-US" sz="1600" b="1" spc="-5">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 </a:t>
                      </a:r>
                      <a:r>
                        <a:rPr lang="en-US" sz="1600" b="1">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-phase</a:t>
                      </a:r>
                      <a:r>
                        <a:rPr lang="en-US" sz="1600" b="1" spc="-5">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 </a:t>
                      </a:r>
                      <a:r>
                        <a:rPr lang="en-US" sz="1600" b="1" spc="-5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2</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EBD6"/>
                    </a:solidFill>
                  </a:tcPr>
                </a:tc>
                <a:tc>
                  <a:txBody>
                    <a:bodyPr/>
                    <a:lstStyle/>
                    <a:p>
                      <a:pPr algn="ctr">
                        <a:lnSpc>
                          <a:spcPct val="100000"/>
                        </a:lnSpc>
                      </a:pPr>
                      <a:r>
                        <a:rPr lang="en-US" sz="1600" b="1" spc="-1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±101ha</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EBD6"/>
                    </a:solidFill>
                  </a:tcPr>
                </a:tc>
                <a:tc>
                  <a:txBody>
                    <a:bodyPr/>
                    <a:lstStyle/>
                    <a:p>
                      <a:pPr algn="ctr">
                        <a:lnSpc>
                          <a:spcPct val="100000"/>
                        </a:lnSpc>
                      </a:pPr>
                      <a:r>
                        <a:rPr lang="en-US" sz="1600" b="1">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Residential</a:t>
                      </a:r>
                      <a:r>
                        <a:rPr lang="en-US" sz="1600" b="1" spc="-55">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 </a:t>
                      </a:r>
                      <a:r>
                        <a:rPr lang="en-US" sz="1600" b="1" spc="-5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3</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EBD6"/>
                    </a:solidFill>
                  </a:tcPr>
                </a:tc>
                <a:tc>
                  <a:txBody>
                    <a:bodyPr/>
                    <a:lstStyle/>
                    <a:p>
                      <a:pPr marL="68580" algn="ctr">
                        <a:lnSpc>
                          <a:spcPct val="100000"/>
                        </a:lnSpc>
                      </a:pPr>
                      <a:r>
                        <a:rPr lang="en-US" sz="1600" b="1">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6464</a:t>
                      </a:r>
                      <a:r>
                        <a:rPr lang="en-US" sz="1600" b="1" spc="-3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 </a:t>
                      </a:r>
                      <a:r>
                        <a:rPr lang="en-US" sz="1600" b="1" spc="-1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units</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EBD6"/>
                    </a:solidFill>
                  </a:tcPr>
                </a:tc>
                <a:tc>
                  <a:txBody>
                    <a:bodyPr/>
                    <a:lstStyle/>
                    <a:p>
                      <a:pPr marL="68580" algn="ctr">
                        <a:lnSpc>
                          <a:spcPct val="100000"/>
                        </a:lnSpc>
                      </a:pPr>
                      <a:r>
                        <a:rPr lang="en-US" sz="1600" b="1" spc="-1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80u/ha</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EBD6"/>
                    </a:solidFill>
                  </a:tcPr>
                </a:tc>
                <a:tc>
                  <a:txBody>
                    <a:bodyPr/>
                    <a:lstStyle/>
                    <a:p>
                      <a:pPr marL="69215" algn="ctr">
                        <a:lnSpc>
                          <a:spcPct val="100000"/>
                        </a:lnSpc>
                      </a:pPr>
                      <a:r>
                        <a:rPr lang="en-US" sz="1600" b="1">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40</a:t>
                      </a:r>
                      <a:r>
                        <a:rPr lang="en-US" sz="1600" b="1" spc="-1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 </a:t>
                      </a:r>
                      <a:r>
                        <a:rPr lang="en-US" sz="1600" b="1">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 </a:t>
                      </a:r>
                      <a:r>
                        <a:rPr lang="en-US" sz="1600" b="1" spc="-2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50m2</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EBD6"/>
                    </a:solidFill>
                  </a:tcPr>
                </a:tc>
                <a:extLst>
                  <a:ext uri="{0D108BD9-81ED-4DB2-BD59-A6C34878D82A}">
                    <a16:rowId xmlns:a16="http://schemas.microsoft.com/office/drawing/2014/main" val="2256648457"/>
                  </a:ext>
                </a:extLst>
              </a:tr>
              <a:tr h="451029">
                <a:tc>
                  <a:txBody>
                    <a:bodyPr/>
                    <a:lstStyle/>
                    <a:p>
                      <a:pPr algn="ctr">
                        <a:lnSpc>
                          <a:spcPct val="100000"/>
                        </a:lnSpc>
                      </a:pPr>
                      <a:r>
                        <a:rPr lang="en-US" sz="1600" b="1">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Portions </a:t>
                      </a:r>
                      <a:r>
                        <a:rPr lang="en-US" sz="1600" b="1" spc="-5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3</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EBD6"/>
                    </a:solidFill>
                  </a:tcPr>
                </a:tc>
                <a:tc>
                  <a:txBody>
                    <a:bodyPr/>
                    <a:lstStyle/>
                    <a:p>
                      <a:pPr algn="ctr">
                        <a:lnSpc>
                          <a:spcPct val="100000"/>
                        </a:lnSpc>
                      </a:pPr>
                      <a:r>
                        <a:rPr lang="en-US" sz="1600" b="1">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a:t>
                      </a:r>
                      <a:r>
                        <a:rPr lang="en-US" sz="1600" b="1" spc="-45">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 </a:t>
                      </a:r>
                      <a:r>
                        <a:rPr lang="en-US" sz="1600" b="1" spc="-2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139ha</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EBD6"/>
                    </a:solidFill>
                  </a:tcPr>
                </a:tc>
                <a:tc>
                  <a:txBody>
                    <a:bodyPr/>
                    <a:lstStyle/>
                    <a:p>
                      <a:pPr algn="ctr">
                        <a:lnSpc>
                          <a:spcPct val="100000"/>
                        </a:lnSpc>
                      </a:pPr>
                      <a:r>
                        <a:rPr lang="en-US" sz="1600" b="1" spc="-1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Business</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EBD6"/>
                    </a:solidFill>
                  </a:tcPr>
                </a:tc>
                <a:tc>
                  <a:txBody>
                    <a:bodyPr/>
                    <a:lstStyle/>
                    <a:p>
                      <a:pPr algn="ctr">
                        <a:lnSpc>
                          <a:spcPct val="100000"/>
                        </a:lnSpc>
                      </a:pPr>
                      <a:r>
                        <a:rPr lang="en-US" sz="1600">
                          <a:effectLst/>
                          <a:latin typeface="Verdana" panose="020B0604030504040204" pitchFamily="34" charset="0"/>
                          <a:ea typeface="Calibri" panose="020F0502020204030204" pitchFamily="34" charset="0"/>
                          <a:cs typeface="Times New Roman" panose="02020603050405020304" pitchFamily="18" charset="0"/>
                        </a:rPr>
                        <a:t> </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EBD6"/>
                    </a:solidFill>
                  </a:tcPr>
                </a:tc>
                <a:tc>
                  <a:txBody>
                    <a:bodyPr/>
                    <a:lstStyle/>
                    <a:p>
                      <a:pPr marL="68580" algn="ctr">
                        <a:lnSpc>
                          <a:spcPct val="100000"/>
                        </a:lnSpc>
                      </a:pPr>
                      <a:r>
                        <a:rPr lang="en-US" sz="1600" b="1">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973</a:t>
                      </a:r>
                      <a:r>
                        <a:rPr lang="en-US" sz="1600" b="1" spc="-2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 </a:t>
                      </a:r>
                      <a:r>
                        <a:rPr lang="en-US" sz="1600" b="1" spc="-1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000m2</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EBD6"/>
                    </a:solidFill>
                  </a:tcPr>
                </a:tc>
                <a:tc>
                  <a:txBody>
                    <a:bodyPr/>
                    <a:lstStyle/>
                    <a:p>
                      <a:pPr marL="69215" algn="ctr">
                        <a:lnSpc>
                          <a:spcPct val="100000"/>
                        </a:lnSpc>
                      </a:pPr>
                      <a:r>
                        <a:rPr lang="en-US" sz="1600" b="1" spc="-1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0.80%</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EBD6"/>
                    </a:solidFill>
                  </a:tcPr>
                </a:tc>
                <a:extLst>
                  <a:ext uri="{0D108BD9-81ED-4DB2-BD59-A6C34878D82A}">
                    <a16:rowId xmlns:a16="http://schemas.microsoft.com/office/drawing/2014/main" val="2089097919"/>
                  </a:ext>
                </a:extLst>
              </a:tr>
              <a:tr h="447010">
                <a:tc>
                  <a:txBody>
                    <a:bodyPr/>
                    <a:lstStyle/>
                    <a:p>
                      <a:pPr algn="ctr">
                        <a:lnSpc>
                          <a:spcPct val="100000"/>
                        </a:lnSpc>
                      </a:pPr>
                      <a:r>
                        <a:rPr lang="en-US" sz="1600" b="1">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Portion</a:t>
                      </a:r>
                      <a:r>
                        <a:rPr lang="en-US" sz="1600" b="1" spc="5">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 </a:t>
                      </a:r>
                      <a:r>
                        <a:rPr lang="en-US" sz="1600" b="1" spc="-5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4</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EBD6"/>
                    </a:solidFill>
                  </a:tcPr>
                </a:tc>
                <a:tc>
                  <a:txBody>
                    <a:bodyPr/>
                    <a:lstStyle/>
                    <a:p>
                      <a:pPr algn="ctr">
                        <a:lnSpc>
                          <a:spcPct val="100000"/>
                        </a:lnSpc>
                      </a:pPr>
                      <a:r>
                        <a:rPr lang="en-US" sz="1600" b="1">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a:t>
                      </a:r>
                      <a:r>
                        <a:rPr lang="en-US" sz="1600" b="1" spc="-45">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 </a:t>
                      </a:r>
                      <a:r>
                        <a:rPr lang="en-US" sz="1600" b="1" spc="-1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95.8ha</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EBD6"/>
                    </a:solidFill>
                  </a:tcPr>
                </a:tc>
                <a:tc>
                  <a:txBody>
                    <a:bodyPr/>
                    <a:lstStyle/>
                    <a:p>
                      <a:pPr algn="ctr">
                        <a:lnSpc>
                          <a:spcPct val="100000"/>
                        </a:lnSpc>
                      </a:pPr>
                      <a:r>
                        <a:rPr lang="en-US" sz="1600" b="1" spc="-1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Industrial</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EBD6"/>
                    </a:solidFill>
                  </a:tcPr>
                </a:tc>
                <a:tc>
                  <a:txBody>
                    <a:bodyPr/>
                    <a:lstStyle/>
                    <a:p>
                      <a:pPr algn="ctr">
                        <a:lnSpc>
                          <a:spcPct val="100000"/>
                        </a:lnSpc>
                      </a:pPr>
                      <a:r>
                        <a:rPr lang="en-US" sz="1600">
                          <a:effectLst/>
                          <a:latin typeface="Verdana" panose="020B0604030504040204" pitchFamily="34" charset="0"/>
                          <a:ea typeface="Calibri" panose="020F0502020204030204" pitchFamily="34" charset="0"/>
                          <a:cs typeface="Times New Roman" panose="02020603050405020304" pitchFamily="18" charset="0"/>
                        </a:rPr>
                        <a:t> </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EBD6"/>
                    </a:solidFill>
                  </a:tcPr>
                </a:tc>
                <a:tc>
                  <a:txBody>
                    <a:bodyPr/>
                    <a:lstStyle/>
                    <a:p>
                      <a:pPr marL="68580" algn="ctr">
                        <a:lnSpc>
                          <a:spcPct val="100000"/>
                        </a:lnSpc>
                      </a:pPr>
                      <a:r>
                        <a:rPr lang="en-US" sz="1600" b="1">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670</a:t>
                      </a:r>
                      <a:r>
                        <a:rPr lang="en-US" sz="1600" b="1" spc="-2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 </a:t>
                      </a:r>
                      <a:r>
                        <a:rPr lang="en-US" sz="1600" b="1" spc="-1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000m2</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EBD6"/>
                    </a:solidFill>
                  </a:tcPr>
                </a:tc>
                <a:tc>
                  <a:txBody>
                    <a:bodyPr/>
                    <a:lstStyle/>
                    <a:p>
                      <a:pPr marL="69215" algn="ctr">
                        <a:lnSpc>
                          <a:spcPct val="100000"/>
                        </a:lnSpc>
                      </a:pPr>
                      <a:r>
                        <a:rPr lang="en-US" sz="1600" b="1" spc="-1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0.70%</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EBD6"/>
                    </a:solidFill>
                  </a:tcPr>
                </a:tc>
                <a:extLst>
                  <a:ext uri="{0D108BD9-81ED-4DB2-BD59-A6C34878D82A}">
                    <a16:rowId xmlns:a16="http://schemas.microsoft.com/office/drawing/2014/main" val="2040930019"/>
                  </a:ext>
                </a:extLst>
              </a:tr>
              <a:tr h="1612094">
                <a:tc>
                  <a:txBody>
                    <a:bodyPr/>
                    <a:lstStyle/>
                    <a:p>
                      <a:pPr algn="ctr">
                        <a:lnSpc>
                          <a:spcPct val="100000"/>
                        </a:lnSpc>
                      </a:pPr>
                      <a:r>
                        <a:rPr lang="en-US" sz="1600" b="1">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Portion</a:t>
                      </a:r>
                      <a:r>
                        <a:rPr lang="en-US" sz="1600" b="1" spc="-5">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 </a:t>
                      </a:r>
                      <a:r>
                        <a:rPr lang="en-US" sz="1600" b="1">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5</a:t>
                      </a:r>
                      <a:r>
                        <a:rPr lang="en-US" sz="1600" b="1" spc="5">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 </a:t>
                      </a:r>
                      <a:r>
                        <a:rPr lang="en-US" sz="1600" b="1">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&amp;</a:t>
                      </a:r>
                      <a:r>
                        <a:rPr lang="en-US" sz="1600" b="1" spc="-5">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 </a:t>
                      </a:r>
                      <a:r>
                        <a:rPr lang="en-US" sz="1600" b="1" spc="-5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6</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EBD6"/>
                    </a:solidFill>
                  </a:tcPr>
                </a:tc>
                <a:tc>
                  <a:txBody>
                    <a:bodyPr/>
                    <a:lstStyle/>
                    <a:p>
                      <a:pPr algn="ctr">
                        <a:lnSpc>
                          <a:spcPct val="100000"/>
                        </a:lnSpc>
                      </a:pPr>
                      <a:r>
                        <a:rPr lang="en-US" sz="1600" b="1">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a:t>
                      </a:r>
                      <a:r>
                        <a:rPr lang="en-US" sz="1600" b="1" spc="-45">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 </a:t>
                      </a:r>
                      <a:r>
                        <a:rPr lang="en-US" sz="1600" b="1" spc="-1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1000ha</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EBD6"/>
                    </a:solidFill>
                  </a:tcPr>
                </a:tc>
                <a:tc>
                  <a:txBody>
                    <a:bodyPr/>
                    <a:lstStyle/>
                    <a:p>
                      <a:pPr algn="ctr">
                        <a:lnSpc>
                          <a:spcPct val="100000"/>
                        </a:lnSpc>
                      </a:pPr>
                      <a:r>
                        <a:rPr lang="en-US" sz="1600" b="1">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Mixed</a:t>
                      </a:r>
                      <a:r>
                        <a:rPr lang="en-US" sz="1600" b="1" spc="-35">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 </a:t>
                      </a:r>
                      <a:r>
                        <a:rPr lang="en-US" sz="1600" b="1" spc="-1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zoning</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Bef>
                          <a:spcPts val="610"/>
                        </a:spcBef>
                      </a:pPr>
                      <a:r>
                        <a:rPr lang="en-US" sz="1600" b="1" spc="-1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Tourism, education,</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Bef>
                          <a:spcPts val="590"/>
                        </a:spcBef>
                      </a:pPr>
                      <a:r>
                        <a:rPr lang="en-US" sz="1600" b="1" spc="-1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agriculture</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EBD6"/>
                    </a:solidFill>
                  </a:tcPr>
                </a:tc>
                <a:tc>
                  <a:txBody>
                    <a:bodyPr/>
                    <a:lstStyle/>
                    <a:p>
                      <a:pPr algn="ctr">
                        <a:lnSpc>
                          <a:spcPct val="100000"/>
                        </a:lnSpc>
                      </a:pPr>
                      <a:r>
                        <a:rPr lang="en-US" sz="1600">
                          <a:effectLst/>
                          <a:latin typeface="Verdana" panose="020B0604030504040204" pitchFamily="34" charset="0"/>
                          <a:ea typeface="Calibri" panose="020F0502020204030204" pitchFamily="34" charset="0"/>
                          <a:cs typeface="Times New Roman" panose="02020603050405020304" pitchFamily="18" charset="0"/>
                        </a:rPr>
                        <a:t> </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EBD6"/>
                    </a:solidFill>
                  </a:tcPr>
                </a:tc>
                <a:tc>
                  <a:txBody>
                    <a:bodyPr/>
                    <a:lstStyle/>
                    <a:p>
                      <a:pPr algn="ctr">
                        <a:lnSpc>
                          <a:spcPct val="100000"/>
                        </a:lnSpc>
                      </a:pPr>
                      <a:r>
                        <a:rPr lang="en-US" sz="1600">
                          <a:effectLst/>
                          <a:latin typeface="Verdana" panose="020B0604030504040204" pitchFamily="34" charset="0"/>
                          <a:ea typeface="Calibri" panose="020F0502020204030204" pitchFamily="34" charset="0"/>
                          <a:cs typeface="Times New Roman" panose="02020603050405020304" pitchFamily="18" charset="0"/>
                        </a:rPr>
                        <a:t> </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pPr>
                      <a:r>
                        <a:rPr lang="en-US" sz="1600">
                          <a:effectLst/>
                          <a:latin typeface="Verdana" panose="020B0604030504040204" pitchFamily="34" charset="0"/>
                          <a:ea typeface="Calibri" panose="020F0502020204030204" pitchFamily="34" charset="0"/>
                          <a:cs typeface="Times New Roman" panose="02020603050405020304" pitchFamily="18" charset="0"/>
                        </a:rPr>
                        <a:t> </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p>
                      <a:pPr marL="68580" algn="ctr">
                        <a:lnSpc>
                          <a:spcPct val="100000"/>
                        </a:lnSpc>
                        <a:spcBef>
                          <a:spcPts val="830"/>
                        </a:spcBef>
                        <a:spcAft>
                          <a:spcPts val="0"/>
                        </a:spcAft>
                      </a:pPr>
                      <a:r>
                        <a:rPr lang="en-US" sz="1600" b="1">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40</a:t>
                      </a:r>
                      <a:r>
                        <a:rPr lang="en-US" sz="1600" b="1" spc="-2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 </a:t>
                      </a:r>
                      <a:r>
                        <a:rPr lang="en-US" sz="1600" b="1" spc="-1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structures</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EBD6"/>
                    </a:solidFill>
                  </a:tcPr>
                </a:tc>
                <a:tc>
                  <a:txBody>
                    <a:bodyPr/>
                    <a:lstStyle/>
                    <a:p>
                      <a:pPr marL="69215" marR="125095" algn="ctr">
                        <a:lnSpc>
                          <a:spcPct val="100000"/>
                        </a:lnSpc>
                        <a:spcAft>
                          <a:spcPts val="0"/>
                        </a:spcAft>
                      </a:pPr>
                      <a:r>
                        <a:rPr lang="en-US" sz="1600" b="1" spc="-1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Educational structure</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p>
                      <a:pPr marL="69215" marR="125095" algn="ctr">
                        <a:lnSpc>
                          <a:spcPct val="100000"/>
                        </a:lnSpc>
                        <a:spcBef>
                          <a:spcPts val="35"/>
                        </a:spcBef>
                        <a:spcAft>
                          <a:spcPts val="0"/>
                        </a:spcAft>
                      </a:pPr>
                      <a:r>
                        <a:rPr lang="en-US" sz="1600" b="1"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Tourism</a:t>
                      </a:r>
                      <a:r>
                        <a:rPr lang="en-US" sz="1600" b="1" spc="-65"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 </a:t>
                      </a:r>
                      <a:r>
                        <a:rPr lang="en-US" sz="1600" b="1"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structures </a:t>
                      </a:r>
                      <a:r>
                        <a:rPr lang="en-US" sz="1600" b="1" spc="-1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Farming</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EBD6"/>
                    </a:solidFill>
                  </a:tcPr>
                </a:tc>
                <a:extLst>
                  <a:ext uri="{0D108BD9-81ED-4DB2-BD59-A6C34878D82A}">
                    <a16:rowId xmlns:a16="http://schemas.microsoft.com/office/drawing/2014/main" val="3993983102"/>
                  </a:ext>
                </a:extLst>
              </a:tr>
            </a:tbl>
          </a:graphicData>
        </a:graphic>
      </p:graphicFrame>
    </p:spTree>
    <p:extLst>
      <p:ext uri="{BB962C8B-B14F-4D97-AF65-F5344CB8AC3E}">
        <p14:creationId xmlns:p14="http://schemas.microsoft.com/office/powerpoint/2010/main" val="31482624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B0F061A-387B-441B-8026-E791BE2BF43D}"/>
              </a:ext>
            </a:extLst>
          </p:cNvPr>
          <p:cNvPicPr>
            <a:picLocks noChangeAspect="1"/>
          </p:cNvPicPr>
          <p:nvPr/>
        </p:nvPicPr>
        <p:blipFill>
          <a:blip r:embed="rId2"/>
          <a:stretch>
            <a:fillRect/>
          </a:stretch>
        </p:blipFill>
        <p:spPr>
          <a:xfrm>
            <a:off x="8317152" y="2461814"/>
            <a:ext cx="3464668" cy="3070703"/>
          </a:xfrm>
          <a:prstGeom prst="rect">
            <a:avLst/>
          </a:prstGeom>
        </p:spPr>
      </p:pic>
      <p:sp>
        <p:nvSpPr>
          <p:cNvPr id="4" name="Title 1">
            <a:extLst>
              <a:ext uri="{FF2B5EF4-FFF2-40B4-BE49-F238E27FC236}">
                <a16:creationId xmlns:a16="http://schemas.microsoft.com/office/drawing/2014/main" id="{58AFAF65-6641-4A6A-8CF7-45A318368DFC}"/>
              </a:ext>
            </a:extLst>
          </p:cNvPr>
          <p:cNvSpPr>
            <a:spLocks noGrp="1"/>
          </p:cNvSpPr>
          <p:nvPr>
            <p:ph type="title"/>
          </p:nvPr>
        </p:nvSpPr>
        <p:spPr>
          <a:xfrm>
            <a:off x="0" y="643467"/>
            <a:ext cx="12192000" cy="744836"/>
          </a:xfrm>
          <a:solidFill>
            <a:schemeClr val="accent2">
              <a:lumMod val="75000"/>
            </a:schemeClr>
          </a:solidFill>
        </p:spPr>
        <p:txBody>
          <a:bodyPr vert="horz" lIns="91440" tIns="45720" rIns="91440" bIns="45720" rtlCol="0" anchor="ctr">
            <a:normAutofit/>
          </a:bodyPr>
          <a:lstStyle/>
          <a:p>
            <a:pPr algn="ctr"/>
            <a:r>
              <a:rPr lang="en-US" sz="2400" b="1" dirty="0">
                <a:solidFill>
                  <a:schemeClr val="bg1"/>
                </a:solidFill>
                <a:latin typeface="Verdana" panose="020B0604030504040204" pitchFamily="34" charset="0"/>
                <a:ea typeface="Verdana" panose="020B0604030504040204" pitchFamily="34" charset="0"/>
              </a:rPr>
              <a:t>6. PROJECT &amp; FINANCIAL INDICATORS</a:t>
            </a:r>
          </a:p>
        </p:txBody>
      </p:sp>
      <p:sp>
        <p:nvSpPr>
          <p:cNvPr id="7" name="Slide Number Placeholder 2">
            <a:extLst>
              <a:ext uri="{FF2B5EF4-FFF2-40B4-BE49-F238E27FC236}">
                <a16:creationId xmlns:a16="http://schemas.microsoft.com/office/drawing/2014/main" id="{223C95EC-CB48-4AE0-9A50-1DC120CFC05C}"/>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r>
              <a:rPr lang="en-US"/>
              <a:t>4</a:t>
            </a:r>
          </a:p>
        </p:txBody>
      </p:sp>
      <p:grpSp>
        <p:nvGrpSpPr>
          <p:cNvPr id="8" name="Group 7">
            <a:extLst>
              <a:ext uri="{FF2B5EF4-FFF2-40B4-BE49-F238E27FC236}">
                <a16:creationId xmlns:a16="http://schemas.microsoft.com/office/drawing/2014/main" id="{4B8E23D6-6A62-0D98-7982-1C09C26119B6}"/>
              </a:ext>
            </a:extLst>
          </p:cNvPr>
          <p:cNvGrpSpPr>
            <a:grpSpLocks/>
          </p:cNvGrpSpPr>
          <p:nvPr/>
        </p:nvGrpSpPr>
        <p:grpSpPr bwMode="auto">
          <a:xfrm>
            <a:off x="4156394" y="1473200"/>
            <a:ext cx="47817" cy="45719"/>
            <a:chOff x="0" y="0"/>
            <a:chExt cx="5" cy="5"/>
          </a:xfrm>
        </p:grpSpPr>
        <p:sp>
          <p:nvSpPr>
            <p:cNvPr id="9" name="docshape5">
              <a:extLst>
                <a:ext uri="{FF2B5EF4-FFF2-40B4-BE49-F238E27FC236}">
                  <a16:creationId xmlns:a16="http://schemas.microsoft.com/office/drawing/2014/main" id="{951CD1E5-B1CE-C028-8D0E-33033C22773F}"/>
                </a:ext>
              </a:extLst>
            </p:cNvPr>
            <p:cNvSpPr>
              <a:spLocks/>
            </p:cNvSpPr>
            <p:nvPr/>
          </p:nvSpPr>
          <p:spPr bwMode="auto">
            <a:xfrm>
              <a:off x="0" y="0"/>
              <a:ext cx="5" cy="5"/>
            </a:xfrm>
            <a:custGeom>
              <a:avLst/>
              <a:gdLst>
                <a:gd name="T0" fmla="*/ 0 w 5"/>
                <a:gd name="T1" fmla="*/ 2 h 5"/>
                <a:gd name="T2" fmla="*/ 1 w 5"/>
                <a:gd name="T3" fmla="*/ 1 h 5"/>
                <a:gd name="T4" fmla="*/ 2 w 5"/>
                <a:gd name="T5" fmla="*/ 0 h 5"/>
                <a:gd name="T6" fmla="*/ 4 w 5"/>
                <a:gd name="T7" fmla="*/ 1 h 5"/>
                <a:gd name="T8" fmla="*/ 4 w 5"/>
                <a:gd name="T9" fmla="*/ 2 h 5"/>
                <a:gd name="T10" fmla="*/ 4 w 5"/>
                <a:gd name="T11" fmla="*/ 4 h 5"/>
                <a:gd name="T12" fmla="*/ 2 w 5"/>
                <a:gd name="T13" fmla="*/ 4 h 5"/>
                <a:gd name="T14" fmla="*/ 1 w 5"/>
                <a:gd name="T15" fmla="*/ 4 h 5"/>
                <a:gd name="T16" fmla="*/ 0 w 5"/>
                <a:gd name="T1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
                  <a:moveTo>
                    <a:pt x="0" y="2"/>
                  </a:moveTo>
                  <a:lnTo>
                    <a:pt x="1" y="1"/>
                  </a:lnTo>
                  <a:lnTo>
                    <a:pt x="2" y="0"/>
                  </a:lnTo>
                  <a:lnTo>
                    <a:pt x="4" y="1"/>
                  </a:lnTo>
                  <a:lnTo>
                    <a:pt x="4" y="2"/>
                  </a:lnTo>
                  <a:lnTo>
                    <a:pt x="4" y="4"/>
                  </a:lnTo>
                  <a:lnTo>
                    <a:pt x="2" y="4"/>
                  </a:lnTo>
                  <a:lnTo>
                    <a:pt x="1" y="4"/>
                  </a:lnTo>
                  <a:lnTo>
                    <a:pt x="0" y="2"/>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ZA"/>
            </a:p>
          </p:txBody>
        </p:sp>
      </p:grpSp>
      <p:grpSp>
        <p:nvGrpSpPr>
          <p:cNvPr id="10" name="Group 9">
            <a:extLst>
              <a:ext uri="{FF2B5EF4-FFF2-40B4-BE49-F238E27FC236}">
                <a16:creationId xmlns:a16="http://schemas.microsoft.com/office/drawing/2014/main" id="{E184950A-ACF3-2AEF-81B5-C0A3B6D26F01}"/>
              </a:ext>
            </a:extLst>
          </p:cNvPr>
          <p:cNvGrpSpPr>
            <a:grpSpLocks/>
          </p:cNvGrpSpPr>
          <p:nvPr/>
        </p:nvGrpSpPr>
        <p:grpSpPr bwMode="auto">
          <a:xfrm>
            <a:off x="4156394" y="1473200"/>
            <a:ext cx="47817" cy="45719"/>
            <a:chOff x="0" y="0"/>
            <a:chExt cx="5" cy="5"/>
          </a:xfrm>
        </p:grpSpPr>
        <p:sp>
          <p:nvSpPr>
            <p:cNvPr id="11" name="docshape7">
              <a:extLst>
                <a:ext uri="{FF2B5EF4-FFF2-40B4-BE49-F238E27FC236}">
                  <a16:creationId xmlns:a16="http://schemas.microsoft.com/office/drawing/2014/main" id="{1CB9EF1C-7E19-6924-E4B9-88C7D10E15DF}"/>
                </a:ext>
              </a:extLst>
            </p:cNvPr>
            <p:cNvSpPr>
              <a:spLocks/>
            </p:cNvSpPr>
            <p:nvPr/>
          </p:nvSpPr>
          <p:spPr bwMode="auto">
            <a:xfrm>
              <a:off x="0" y="0"/>
              <a:ext cx="5" cy="5"/>
            </a:xfrm>
            <a:custGeom>
              <a:avLst/>
              <a:gdLst>
                <a:gd name="T0" fmla="*/ 0 w 5"/>
                <a:gd name="T1" fmla="*/ 2 h 5"/>
                <a:gd name="T2" fmla="*/ 1 w 5"/>
                <a:gd name="T3" fmla="*/ 1 h 5"/>
                <a:gd name="T4" fmla="*/ 2 w 5"/>
                <a:gd name="T5" fmla="*/ 0 h 5"/>
                <a:gd name="T6" fmla="*/ 4 w 5"/>
                <a:gd name="T7" fmla="*/ 1 h 5"/>
                <a:gd name="T8" fmla="*/ 4 w 5"/>
                <a:gd name="T9" fmla="*/ 2 h 5"/>
                <a:gd name="T10" fmla="*/ 4 w 5"/>
                <a:gd name="T11" fmla="*/ 4 h 5"/>
                <a:gd name="T12" fmla="*/ 2 w 5"/>
                <a:gd name="T13" fmla="*/ 4 h 5"/>
                <a:gd name="T14" fmla="*/ 1 w 5"/>
                <a:gd name="T15" fmla="*/ 4 h 5"/>
                <a:gd name="T16" fmla="*/ 0 w 5"/>
                <a:gd name="T1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
                  <a:moveTo>
                    <a:pt x="0" y="2"/>
                  </a:moveTo>
                  <a:lnTo>
                    <a:pt x="1" y="1"/>
                  </a:lnTo>
                  <a:lnTo>
                    <a:pt x="2" y="0"/>
                  </a:lnTo>
                  <a:lnTo>
                    <a:pt x="4" y="1"/>
                  </a:lnTo>
                  <a:lnTo>
                    <a:pt x="4" y="2"/>
                  </a:lnTo>
                  <a:lnTo>
                    <a:pt x="4" y="4"/>
                  </a:lnTo>
                  <a:lnTo>
                    <a:pt x="2" y="4"/>
                  </a:lnTo>
                  <a:lnTo>
                    <a:pt x="1" y="4"/>
                  </a:lnTo>
                  <a:lnTo>
                    <a:pt x="0" y="2"/>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ZA"/>
            </a:p>
          </p:txBody>
        </p:sp>
      </p:grpSp>
      <p:graphicFrame>
        <p:nvGraphicFramePr>
          <p:cNvPr id="46" name="Table 45">
            <a:extLst>
              <a:ext uri="{FF2B5EF4-FFF2-40B4-BE49-F238E27FC236}">
                <a16:creationId xmlns:a16="http://schemas.microsoft.com/office/drawing/2014/main" id="{E29FD18A-D8AE-B7B6-63CD-245DE1A1287D}"/>
              </a:ext>
            </a:extLst>
          </p:cNvPr>
          <p:cNvGraphicFramePr>
            <a:graphicFrameLocks noGrp="1"/>
          </p:cNvGraphicFramePr>
          <p:nvPr>
            <p:extLst>
              <p:ext uri="{D42A27DB-BD31-4B8C-83A1-F6EECF244321}">
                <p14:modId xmlns:p14="http://schemas.microsoft.com/office/powerpoint/2010/main" val="1512422060"/>
              </p:ext>
            </p:extLst>
          </p:nvPr>
        </p:nvGraphicFramePr>
        <p:xfrm>
          <a:off x="264856" y="1496059"/>
          <a:ext cx="7878709" cy="5193393"/>
        </p:xfrm>
        <a:graphic>
          <a:graphicData uri="http://schemas.openxmlformats.org/drawingml/2006/table">
            <a:tbl>
              <a:tblPr firstRow="1" firstCol="1" lastRow="1" lastCol="1" bandRow="1" bandCol="1"/>
              <a:tblGrid>
                <a:gridCol w="3446300">
                  <a:extLst>
                    <a:ext uri="{9D8B030D-6E8A-4147-A177-3AD203B41FA5}">
                      <a16:colId xmlns:a16="http://schemas.microsoft.com/office/drawing/2014/main" val="2201159866"/>
                    </a:ext>
                  </a:extLst>
                </a:gridCol>
                <a:gridCol w="1115057">
                  <a:extLst>
                    <a:ext uri="{9D8B030D-6E8A-4147-A177-3AD203B41FA5}">
                      <a16:colId xmlns:a16="http://schemas.microsoft.com/office/drawing/2014/main" val="3607827071"/>
                    </a:ext>
                  </a:extLst>
                </a:gridCol>
                <a:gridCol w="1140156">
                  <a:extLst>
                    <a:ext uri="{9D8B030D-6E8A-4147-A177-3AD203B41FA5}">
                      <a16:colId xmlns:a16="http://schemas.microsoft.com/office/drawing/2014/main" val="4161022048"/>
                    </a:ext>
                  </a:extLst>
                </a:gridCol>
                <a:gridCol w="725489">
                  <a:extLst>
                    <a:ext uri="{9D8B030D-6E8A-4147-A177-3AD203B41FA5}">
                      <a16:colId xmlns:a16="http://schemas.microsoft.com/office/drawing/2014/main" val="1502958187"/>
                    </a:ext>
                  </a:extLst>
                </a:gridCol>
                <a:gridCol w="1451707">
                  <a:extLst>
                    <a:ext uri="{9D8B030D-6E8A-4147-A177-3AD203B41FA5}">
                      <a16:colId xmlns:a16="http://schemas.microsoft.com/office/drawing/2014/main" val="244613478"/>
                    </a:ext>
                  </a:extLst>
                </a:gridCol>
              </a:tblGrid>
              <a:tr h="257828">
                <a:tc>
                  <a:txBody>
                    <a:bodyPr/>
                    <a:lstStyle/>
                    <a:p>
                      <a:pPr marL="16510">
                        <a:lnSpc>
                          <a:spcPct val="100000"/>
                        </a:lnSpc>
                        <a:spcBef>
                          <a:spcPts val="165"/>
                        </a:spcBef>
                        <a:spcAft>
                          <a:spcPts val="0"/>
                        </a:spcAft>
                      </a:pPr>
                      <a:r>
                        <a:rPr lang="en-US" sz="1100" b="1" spc="-10" dirty="0">
                          <a:solidFill>
                            <a:srgbClr val="006FC0"/>
                          </a:solidFill>
                          <a:effectLst/>
                          <a:latin typeface="Verdana" panose="020B0604030504040204" pitchFamily="34" charset="0"/>
                          <a:ea typeface="Calibri" panose="020F0502020204030204" pitchFamily="34" charset="0"/>
                          <a:cs typeface="Times New Roman" panose="02020603050405020304" pitchFamily="18" charset="0"/>
                        </a:rPr>
                        <a:t>Project</a:t>
                      </a:r>
                      <a:r>
                        <a:rPr lang="en-US" sz="1100" b="1" spc="-30" dirty="0">
                          <a:solidFill>
                            <a:srgbClr val="006FC0"/>
                          </a:solidFill>
                          <a:effectLst/>
                          <a:latin typeface="Verdana" panose="020B0604030504040204" pitchFamily="34" charset="0"/>
                          <a:ea typeface="Calibri" panose="020F0502020204030204" pitchFamily="34" charset="0"/>
                          <a:cs typeface="Times New Roman" panose="02020603050405020304" pitchFamily="18" charset="0"/>
                        </a:rPr>
                        <a:t> </a:t>
                      </a:r>
                      <a:r>
                        <a:rPr lang="en-US" sz="1100" b="1" spc="-10" dirty="0">
                          <a:solidFill>
                            <a:srgbClr val="006FC0"/>
                          </a:solidFill>
                          <a:effectLst/>
                          <a:latin typeface="Verdana" panose="020B0604030504040204" pitchFamily="34" charset="0"/>
                          <a:ea typeface="Calibri" panose="020F0502020204030204" pitchFamily="34" charset="0"/>
                          <a:cs typeface="Times New Roman" panose="02020603050405020304" pitchFamily="18" charset="0"/>
                        </a:rPr>
                        <a:t>&amp;</a:t>
                      </a:r>
                      <a:r>
                        <a:rPr lang="en-US" sz="1100" b="1" spc="-20" dirty="0">
                          <a:solidFill>
                            <a:srgbClr val="006FC0"/>
                          </a:solidFill>
                          <a:effectLst/>
                          <a:latin typeface="Verdana" panose="020B0604030504040204" pitchFamily="34" charset="0"/>
                          <a:ea typeface="Calibri" panose="020F0502020204030204" pitchFamily="34" charset="0"/>
                          <a:cs typeface="Times New Roman" panose="02020603050405020304" pitchFamily="18" charset="0"/>
                        </a:rPr>
                        <a:t> </a:t>
                      </a:r>
                      <a:r>
                        <a:rPr lang="en-US" sz="1100" b="1" spc="-10" dirty="0">
                          <a:solidFill>
                            <a:srgbClr val="006FC0"/>
                          </a:solidFill>
                          <a:effectLst/>
                          <a:latin typeface="Verdana" panose="020B0604030504040204" pitchFamily="34" charset="0"/>
                          <a:ea typeface="Calibri" panose="020F0502020204030204" pitchFamily="34" charset="0"/>
                          <a:cs typeface="Times New Roman" panose="02020603050405020304" pitchFamily="18" charset="0"/>
                        </a:rPr>
                        <a:t>Financial</a:t>
                      </a:r>
                      <a:r>
                        <a:rPr lang="en-US" sz="1100" b="1" spc="-30" dirty="0">
                          <a:solidFill>
                            <a:srgbClr val="006FC0"/>
                          </a:solidFill>
                          <a:effectLst/>
                          <a:latin typeface="Verdana" panose="020B0604030504040204" pitchFamily="34" charset="0"/>
                          <a:ea typeface="Calibri" panose="020F0502020204030204" pitchFamily="34" charset="0"/>
                          <a:cs typeface="Times New Roman" panose="02020603050405020304" pitchFamily="18" charset="0"/>
                        </a:rPr>
                        <a:t> </a:t>
                      </a:r>
                      <a:r>
                        <a:rPr lang="en-US" sz="1100" b="1" spc="-10" dirty="0">
                          <a:solidFill>
                            <a:srgbClr val="006FC0"/>
                          </a:solidFill>
                          <a:effectLst/>
                          <a:latin typeface="Verdana" panose="020B0604030504040204" pitchFamily="34" charset="0"/>
                          <a:ea typeface="Calibri" panose="020F0502020204030204" pitchFamily="34" charset="0"/>
                          <a:cs typeface="Times New Roman" panose="02020603050405020304" pitchFamily="18" charset="0"/>
                        </a:rPr>
                        <a:t>indicators</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solidFill>
                      <a:srgbClr val="E7E6E6"/>
                    </a:solidFill>
                  </a:tcPr>
                </a:tc>
                <a:tc>
                  <a:txBody>
                    <a:bodyPr/>
                    <a:lstStyle/>
                    <a:p>
                      <a:pPr marL="2540">
                        <a:lnSpc>
                          <a:spcPct val="100000"/>
                        </a:lnSpc>
                      </a:pPr>
                      <a:endParaRPr lang="en-US" sz="110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endParaRPr>
                    </a:p>
                    <a:p>
                      <a:pPr marL="20955">
                        <a:lnSpc>
                          <a:spcPct val="100000"/>
                        </a:lnSpc>
                        <a:spcBef>
                          <a:spcPts val="65"/>
                        </a:spcBef>
                        <a:spcAft>
                          <a:spcPts val="0"/>
                        </a:spcAft>
                      </a:pPr>
                      <a:r>
                        <a:rPr lang="en-US" sz="1100" b="1"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Phase</a:t>
                      </a:r>
                      <a:r>
                        <a:rPr lang="en-US" sz="1100" b="1" spc="-3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 </a:t>
                      </a:r>
                      <a:r>
                        <a:rPr lang="en-US" sz="1100" b="1"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1</a:t>
                      </a:r>
                      <a:r>
                        <a:rPr lang="en-US" sz="1100" b="1" spc="-3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 </a:t>
                      </a:r>
                      <a:r>
                        <a:rPr lang="en-US" sz="1100" b="1"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a:t>
                      </a:r>
                      <a:r>
                        <a:rPr lang="en-US" sz="1100" b="1" spc="-3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 </a:t>
                      </a:r>
                      <a:r>
                        <a:rPr lang="en-US" sz="1100" b="1"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6</a:t>
                      </a:r>
                      <a:r>
                        <a:rPr lang="en-US" sz="1100" b="1" spc="-3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 </a:t>
                      </a:r>
                      <a:r>
                        <a:rPr lang="en-US" sz="1100" b="1" spc="-1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years</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solidFill>
                      <a:srgbClr val="E7E6E6"/>
                    </a:solidFill>
                  </a:tcPr>
                </a:tc>
                <a:tc>
                  <a:txBody>
                    <a:bodyPr/>
                    <a:lstStyle/>
                    <a:p>
                      <a:pPr marL="1059180">
                        <a:lnSpc>
                          <a:spcPct val="100000"/>
                        </a:lnSpc>
                        <a:spcAft>
                          <a:spcPts val="0"/>
                        </a:spcAft>
                      </a:pPr>
                      <a:endParaRPr lang="en-US" sz="1100">
                        <a:solidFill>
                          <a:srgbClr val="000000"/>
                        </a:solidFill>
                        <a:effectLst/>
                        <a:latin typeface="Verdana" panose="020B060403050404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solidFill>
                      <a:srgbClr val="E7E6E6"/>
                    </a:solidFill>
                  </a:tcPr>
                </a:tc>
                <a:tc>
                  <a:txBody>
                    <a:bodyPr/>
                    <a:lstStyle/>
                    <a:p>
                      <a:pPr marL="20955">
                        <a:lnSpc>
                          <a:spcPct val="100000"/>
                        </a:lnSpc>
                        <a:spcBef>
                          <a:spcPts val="65"/>
                        </a:spcBef>
                        <a:spcAft>
                          <a:spcPts val="0"/>
                        </a:spcAft>
                      </a:pPr>
                      <a:r>
                        <a:rPr lang="en-US" sz="1100" b="1">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Phaze</a:t>
                      </a:r>
                      <a:r>
                        <a:rPr lang="en-US" sz="1100" b="1" spc="-25">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 </a:t>
                      </a:r>
                      <a:r>
                        <a:rPr lang="en-US" sz="1100" b="1" spc="-5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2</a:t>
                      </a:r>
                      <a:endParaRPr lang="en-ZA"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solidFill>
                      <a:srgbClr val="E7E6E6"/>
                    </a:solidFill>
                  </a:tcPr>
                </a:tc>
                <a:tc>
                  <a:txBody>
                    <a:bodyPr/>
                    <a:lstStyle/>
                    <a:p>
                      <a:pPr marL="27940">
                        <a:lnSpc>
                          <a:spcPct val="100000"/>
                        </a:lnSpc>
                        <a:spcBef>
                          <a:spcPts val="165"/>
                        </a:spcBef>
                        <a:spcAft>
                          <a:spcPts val="0"/>
                        </a:spcAft>
                      </a:pPr>
                      <a:r>
                        <a:rPr lang="en-US" sz="1100" b="1">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7-12</a:t>
                      </a:r>
                      <a:r>
                        <a:rPr lang="en-US" sz="1100" b="1" spc="-6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 </a:t>
                      </a:r>
                      <a:r>
                        <a:rPr lang="en-US" sz="1100" b="1" spc="-1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years</a:t>
                      </a:r>
                      <a:endParaRPr lang="en-ZA"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3137690770"/>
                  </a:ext>
                </a:extLst>
              </a:tr>
              <a:tr h="163945">
                <a:tc>
                  <a:txBody>
                    <a:bodyPr/>
                    <a:lstStyle/>
                    <a:p>
                      <a:pPr>
                        <a:lnSpc>
                          <a:spcPct val="100000"/>
                        </a:lnSpc>
                      </a:pPr>
                      <a:r>
                        <a:rPr lang="en-US" sz="1100" dirty="0">
                          <a:effectLst/>
                          <a:latin typeface="Verdana" panose="020B0604030504040204" pitchFamily="34" charset="0"/>
                          <a:ea typeface="Calibri" panose="020F0502020204030204" pitchFamily="34" charset="0"/>
                          <a:cs typeface="Times New Roman" panose="02020603050405020304" pitchFamily="18" charset="0"/>
                        </a:rPr>
                        <a:t> </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00000"/>
                        </a:lnSpc>
                      </a:pPr>
                      <a:r>
                        <a:rPr lang="en-US" sz="1100">
                          <a:effectLst/>
                          <a:latin typeface="Verdana" panose="020B0604030504040204" pitchFamily="34" charset="0"/>
                          <a:ea typeface="Calibri" panose="020F0502020204030204" pitchFamily="34" charset="0"/>
                          <a:cs typeface="Times New Roman" panose="02020603050405020304" pitchFamily="18" charset="0"/>
                        </a:rPr>
                        <a:t> </a:t>
                      </a:r>
                      <a:endParaRPr lang="en-ZA"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ZA"/>
                    </a:p>
                  </a:txBody>
                  <a:tcPr/>
                </a:tc>
                <a:tc gridSpan="2">
                  <a:txBody>
                    <a:bodyPr/>
                    <a:lstStyle/>
                    <a:p>
                      <a:pPr>
                        <a:lnSpc>
                          <a:spcPct val="100000"/>
                        </a:lnSpc>
                      </a:pPr>
                      <a:r>
                        <a:rPr lang="en-US" sz="1100">
                          <a:effectLst/>
                          <a:latin typeface="Verdana" panose="020B0604030504040204" pitchFamily="34" charset="0"/>
                          <a:ea typeface="Calibri" panose="020F0502020204030204" pitchFamily="34" charset="0"/>
                          <a:cs typeface="Times New Roman" panose="02020603050405020304" pitchFamily="18" charset="0"/>
                        </a:rPr>
                        <a:t> </a:t>
                      </a:r>
                      <a:endParaRPr lang="en-ZA"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ZA"/>
                    </a:p>
                  </a:txBody>
                  <a:tcPr>
                    <a:lnL w="12700" cap="flat" cmpd="dbl" algn="ctr">
                      <a:solidFill>
                        <a:srgbClr val="000000"/>
                      </a:solidFill>
                      <a:prstDash val="solid"/>
                      <a:round/>
                      <a:headEnd type="none" w="med" len="med"/>
                      <a:tailEnd type="none" w="med" len="med"/>
                    </a:lnL>
                    <a:lnT w="12700" cap="flat" cmpd="dbl" algn="ctr">
                      <a:solidFill>
                        <a:srgbClr val="000000"/>
                      </a:solidFill>
                      <a:prstDash val="solid"/>
                      <a:round/>
                      <a:headEnd type="none" w="med" len="med"/>
                      <a:tailEnd type="none" w="med" len="med"/>
                    </a:lnT>
                  </a:tcPr>
                </a:tc>
                <a:extLst>
                  <a:ext uri="{0D108BD9-81ED-4DB2-BD59-A6C34878D82A}">
                    <a16:rowId xmlns:a16="http://schemas.microsoft.com/office/drawing/2014/main" val="1221616906"/>
                  </a:ext>
                </a:extLst>
              </a:tr>
              <a:tr h="241711">
                <a:tc>
                  <a:txBody>
                    <a:bodyPr/>
                    <a:lstStyle/>
                    <a:p>
                      <a:pPr marL="45085">
                        <a:lnSpc>
                          <a:spcPct val="100000"/>
                        </a:lnSpc>
                        <a:spcBef>
                          <a:spcPts val="80"/>
                        </a:spcBef>
                        <a:spcAft>
                          <a:spcPts val="0"/>
                        </a:spcAft>
                      </a:pPr>
                      <a:r>
                        <a:rPr lang="en-US" sz="1100" spc="-10" dirty="0">
                          <a:effectLst/>
                          <a:latin typeface="Verdana" panose="020B0604030504040204" pitchFamily="34" charset="0"/>
                          <a:ea typeface="Calibri" panose="020F0502020204030204" pitchFamily="34" charset="0"/>
                          <a:cs typeface="Times New Roman" panose="02020603050405020304" pitchFamily="18" charset="0"/>
                        </a:rPr>
                        <a:t>Residential</a:t>
                      </a:r>
                      <a:r>
                        <a:rPr lang="en-US" sz="1100" spc="-50" dirty="0">
                          <a:effectLst/>
                          <a:latin typeface="Verdana" panose="020B0604030504040204" pitchFamily="34" charset="0"/>
                          <a:ea typeface="Calibri" panose="020F0502020204030204" pitchFamily="34" charset="0"/>
                          <a:cs typeface="Times New Roman" panose="02020603050405020304" pitchFamily="18" charset="0"/>
                        </a:rPr>
                        <a:t> </a:t>
                      </a:r>
                      <a:r>
                        <a:rPr lang="en-US" sz="1100" spc="-10" dirty="0">
                          <a:effectLst/>
                          <a:latin typeface="Verdana" panose="020B0604030504040204" pitchFamily="34" charset="0"/>
                          <a:ea typeface="Calibri" panose="020F0502020204030204" pitchFamily="34" charset="0"/>
                          <a:cs typeface="Times New Roman" panose="02020603050405020304" pitchFamily="18" charset="0"/>
                        </a:rPr>
                        <a:t>1</a:t>
                      </a:r>
                      <a:r>
                        <a:rPr lang="en-US" sz="1100" spc="-35" dirty="0">
                          <a:effectLst/>
                          <a:latin typeface="Verdana" panose="020B0604030504040204" pitchFamily="34" charset="0"/>
                          <a:ea typeface="Calibri" panose="020F0502020204030204" pitchFamily="34" charset="0"/>
                          <a:cs typeface="Times New Roman" panose="02020603050405020304" pitchFamily="18" charset="0"/>
                        </a:rPr>
                        <a:t> </a:t>
                      </a:r>
                      <a:r>
                        <a:rPr lang="en-US" sz="1100" spc="-10" dirty="0">
                          <a:effectLst/>
                          <a:latin typeface="Verdana" panose="020B0604030504040204" pitchFamily="34" charset="0"/>
                          <a:ea typeface="Calibri" panose="020F0502020204030204" pitchFamily="34" charset="0"/>
                          <a:cs typeface="Times New Roman" panose="02020603050405020304" pitchFamily="18" charset="0"/>
                        </a:rPr>
                        <a:t>Stands</a:t>
                      </a:r>
                      <a:r>
                        <a:rPr lang="en-US" sz="1100" spc="-50" dirty="0">
                          <a:effectLst/>
                          <a:latin typeface="Verdana" panose="020B0604030504040204" pitchFamily="34" charset="0"/>
                          <a:ea typeface="Calibri" panose="020F0502020204030204" pitchFamily="34" charset="0"/>
                          <a:cs typeface="Times New Roman" panose="02020603050405020304" pitchFamily="18" charset="0"/>
                        </a:rPr>
                        <a:t> </a:t>
                      </a:r>
                      <a:r>
                        <a:rPr lang="en-US" sz="1100" spc="-10" dirty="0">
                          <a:effectLst/>
                          <a:latin typeface="Verdana" panose="020B0604030504040204" pitchFamily="34" charset="0"/>
                          <a:ea typeface="Calibri" panose="020F0502020204030204" pitchFamily="34" charset="0"/>
                          <a:cs typeface="Times New Roman" panose="02020603050405020304" pitchFamily="18" charset="0"/>
                        </a:rPr>
                        <a:t>-</a:t>
                      </a:r>
                      <a:r>
                        <a:rPr lang="en-US" sz="1100" spc="-35" dirty="0">
                          <a:effectLst/>
                          <a:latin typeface="Verdana" panose="020B0604030504040204" pitchFamily="34" charset="0"/>
                          <a:ea typeface="Calibri" panose="020F0502020204030204" pitchFamily="34" charset="0"/>
                          <a:cs typeface="Times New Roman" panose="02020603050405020304" pitchFamily="18" charset="0"/>
                        </a:rPr>
                        <a:t> </a:t>
                      </a:r>
                      <a:r>
                        <a:rPr lang="en-US" sz="1100" spc="-10" dirty="0">
                          <a:effectLst/>
                          <a:latin typeface="Verdana" panose="020B0604030504040204" pitchFamily="34" charset="0"/>
                          <a:ea typeface="Calibri" panose="020F0502020204030204" pitchFamily="34" charset="0"/>
                          <a:cs typeface="Times New Roman" panose="02020603050405020304" pitchFamily="18" charset="0"/>
                        </a:rPr>
                        <a:t>Serviced</a:t>
                      </a:r>
                      <a:r>
                        <a:rPr lang="en-US" sz="1100" spc="-35" dirty="0">
                          <a:effectLst/>
                          <a:latin typeface="Verdana" panose="020B0604030504040204" pitchFamily="34" charset="0"/>
                          <a:ea typeface="Calibri" panose="020F0502020204030204" pitchFamily="34" charset="0"/>
                          <a:cs typeface="Times New Roman" panose="02020603050405020304" pitchFamily="18" charset="0"/>
                        </a:rPr>
                        <a:t> </a:t>
                      </a:r>
                      <a:r>
                        <a:rPr lang="en-US" sz="1100" spc="-10" dirty="0">
                          <a:effectLst/>
                          <a:latin typeface="Verdana" panose="020B0604030504040204" pitchFamily="34" charset="0"/>
                          <a:ea typeface="Calibri" panose="020F0502020204030204" pitchFamily="34" charset="0"/>
                          <a:cs typeface="Times New Roman" panose="02020603050405020304" pitchFamily="18" charset="0"/>
                        </a:rPr>
                        <a:t>stands</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118745" marR="177165" algn="ctr">
                        <a:lnSpc>
                          <a:spcPct val="100000"/>
                        </a:lnSpc>
                        <a:spcBef>
                          <a:spcPts val="80"/>
                        </a:spcBef>
                        <a:spcAft>
                          <a:spcPts val="0"/>
                        </a:spcAft>
                      </a:pPr>
                      <a:r>
                        <a:rPr lang="en-US" sz="1100" dirty="0">
                          <a:effectLst/>
                          <a:latin typeface="Verdana" panose="020B0604030504040204" pitchFamily="34" charset="0"/>
                          <a:ea typeface="Calibri" panose="020F0502020204030204" pitchFamily="34" charset="0"/>
                          <a:cs typeface="Times New Roman" panose="02020603050405020304" pitchFamily="18" charset="0"/>
                        </a:rPr>
                        <a:t>1</a:t>
                      </a:r>
                      <a:r>
                        <a:rPr lang="en-US" sz="1100" spc="-20" dirty="0">
                          <a:effectLst/>
                          <a:latin typeface="Verdana" panose="020B0604030504040204" pitchFamily="34" charset="0"/>
                          <a:ea typeface="Calibri" panose="020F0502020204030204" pitchFamily="34" charset="0"/>
                          <a:cs typeface="Times New Roman" panose="02020603050405020304" pitchFamily="18" charset="0"/>
                        </a:rPr>
                        <a:t> </a:t>
                      </a:r>
                      <a:r>
                        <a:rPr lang="en-US" sz="1100" spc="-25" dirty="0">
                          <a:effectLst/>
                          <a:latin typeface="Verdana" panose="020B0604030504040204" pitchFamily="34" charset="0"/>
                          <a:ea typeface="Calibri" panose="020F0502020204030204" pitchFamily="34" charset="0"/>
                          <a:cs typeface="Times New Roman" panose="02020603050405020304" pitchFamily="18" charset="0"/>
                        </a:rPr>
                        <a:t>285</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ZA"/>
                    </a:p>
                  </a:txBody>
                  <a:tcPr/>
                </a:tc>
                <a:tc gridSpan="2">
                  <a:txBody>
                    <a:bodyPr/>
                    <a:lstStyle/>
                    <a:p>
                      <a:pPr marL="118745" marR="177165" algn="ctr">
                        <a:lnSpc>
                          <a:spcPct val="100000"/>
                        </a:lnSpc>
                        <a:spcBef>
                          <a:spcPts val="80"/>
                        </a:spcBef>
                        <a:spcAft>
                          <a:spcPts val="0"/>
                        </a:spcAft>
                      </a:pPr>
                      <a:r>
                        <a:rPr lang="en-US" sz="1100">
                          <a:effectLst/>
                          <a:latin typeface="Verdana" panose="020B0604030504040204" pitchFamily="34" charset="0"/>
                          <a:ea typeface="Calibri" panose="020F0502020204030204" pitchFamily="34" charset="0"/>
                          <a:cs typeface="Times New Roman" panose="02020603050405020304" pitchFamily="18" charset="0"/>
                        </a:rPr>
                        <a:t>0</a:t>
                      </a:r>
                      <a:endParaRPr lang="en-ZA"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ZA"/>
                    </a:p>
                  </a:txBody>
                  <a:tcPr>
                    <a:lnL w="12700" cap="flat" cmpd="dbl" algn="ctr">
                      <a:solidFill>
                        <a:srgbClr val="000000"/>
                      </a:solidFill>
                      <a:prstDash val="solid"/>
                      <a:round/>
                      <a:headEnd type="none" w="med" len="med"/>
                      <a:tailEnd type="none" w="med" len="med"/>
                    </a:lnL>
                  </a:tcPr>
                </a:tc>
                <a:extLst>
                  <a:ext uri="{0D108BD9-81ED-4DB2-BD59-A6C34878D82A}">
                    <a16:rowId xmlns:a16="http://schemas.microsoft.com/office/drawing/2014/main" val="3286306907"/>
                  </a:ext>
                </a:extLst>
              </a:tr>
              <a:tr h="241711">
                <a:tc>
                  <a:txBody>
                    <a:bodyPr/>
                    <a:lstStyle/>
                    <a:p>
                      <a:pPr marL="45085">
                        <a:lnSpc>
                          <a:spcPct val="100000"/>
                        </a:lnSpc>
                        <a:spcBef>
                          <a:spcPts val="80"/>
                        </a:spcBef>
                        <a:spcAft>
                          <a:spcPts val="0"/>
                        </a:spcAft>
                      </a:pPr>
                      <a:r>
                        <a:rPr lang="en-US" sz="1100" spc="-10" dirty="0">
                          <a:effectLst/>
                          <a:latin typeface="Verdana" panose="020B0604030504040204" pitchFamily="34" charset="0"/>
                          <a:ea typeface="Calibri" panose="020F0502020204030204" pitchFamily="34" charset="0"/>
                          <a:cs typeface="Times New Roman" panose="02020603050405020304" pitchFamily="18" charset="0"/>
                        </a:rPr>
                        <a:t>Residential</a:t>
                      </a:r>
                      <a:r>
                        <a:rPr lang="en-US" sz="1100" spc="-50" dirty="0">
                          <a:effectLst/>
                          <a:latin typeface="Verdana" panose="020B0604030504040204" pitchFamily="34" charset="0"/>
                          <a:ea typeface="Calibri" panose="020F0502020204030204" pitchFamily="34" charset="0"/>
                          <a:cs typeface="Times New Roman" panose="02020603050405020304" pitchFamily="18" charset="0"/>
                        </a:rPr>
                        <a:t> </a:t>
                      </a:r>
                      <a:r>
                        <a:rPr lang="en-US" sz="1100" spc="-10" dirty="0">
                          <a:effectLst/>
                          <a:latin typeface="Verdana" panose="020B0604030504040204" pitchFamily="34" charset="0"/>
                          <a:ea typeface="Calibri" panose="020F0502020204030204" pitchFamily="34" charset="0"/>
                          <a:cs typeface="Times New Roman" panose="02020603050405020304" pitchFamily="18" charset="0"/>
                        </a:rPr>
                        <a:t>2</a:t>
                      </a:r>
                      <a:r>
                        <a:rPr lang="en-US" sz="1100" spc="-40" dirty="0">
                          <a:effectLst/>
                          <a:latin typeface="Verdana" panose="020B0604030504040204" pitchFamily="34" charset="0"/>
                          <a:ea typeface="Calibri" panose="020F0502020204030204" pitchFamily="34" charset="0"/>
                          <a:cs typeface="Times New Roman" panose="02020603050405020304" pitchFamily="18" charset="0"/>
                        </a:rPr>
                        <a:t> </a:t>
                      </a:r>
                      <a:r>
                        <a:rPr lang="en-US" sz="1100" spc="-10" dirty="0">
                          <a:effectLst/>
                          <a:latin typeface="Verdana" panose="020B0604030504040204" pitchFamily="34" charset="0"/>
                          <a:ea typeface="Calibri" panose="020F0502020204030204" pitchFamily="34" charset="0"/>
                          <a:cs typeface="Times New Roman" panose="02020603050405020304" pitchFamily="18" charset="0"/>
                        </a:rPr>
                        <a:t>-</a:t>
                      </a:r>
                      <a:r>
                        <a:rPr lang="en-US" sz="1100" spc="-35" dirty="0">
                          <a:effectLst/>
                          <a:latin typeface="Verdana" panose="020B0604030504040204" pitchFamily="34" charset="0"/>
                          <a:ea typeface="Calibri" panose="020F0502020204030204" pitchFamily="34" charset="0"/>
                          <a:cs typeface="Times New Roman" panose="02020603050405020304" pitchFamily="18" charset="0"/>
                        </a:rPr>
                        <a:t> </a:t>
                      </a:r>
                      <a:r>
                        <a:rPr lang="en-US" sz="1100" spc="-10" dirty="0">
                          <a:effectLst/>
                          <a:latin typeface="Verdana" panose="020B0604030504040204" pitchFamily="34" charset="0"/>
                          <a:ea typeface="Calibri" panose="020F0502020204030204" pitchFamily="34" charset="0"/>
                          <a:cs typeface="Times New Roman" panose="02020603050405020304" pitchFamily="18" charset="0"/>
                        </a:rPr>
                        <a:t>Medium</a:t>
                      </a:r>
                      <a:r>
                        <a:rPr lang="en-US" sz="1100" spc="-20" dirty="0">
                          <a:effectLst/>
                          <a:latin typeface="Verdana" panose="020B0604030504040204" pitchFamily="34" charset="0"/>
                          <a:ea typeface="Calibri" panose="020F0502020204030204" pitchFamily="34" charset="0"/>
                          <a:cs typeface="Times New Roman" panose="02020603050405020304" pitchFamily="18" charset="0"/>
                        </a:rPr>
                        <a:t> </a:t>
                      </a:r>
                      <a:r>
                        <a:rPr lang="en-US" sz="1100" spc="-10" dirty="0">
                          <a:effectLst/>
                          <a:latin typeface="Verdana" panose="020B0604030504040204" pitchFamily="34" charset="0"/>
                          <a:ea typeface="Calibri" panose="020F0502020204030204" pitchFamily="34" charset="0"/>
                          <a:cs typeface="Times New Roman" panose="02020603050405020304" pitchFamily="18" charset="0"/>
                        </a:rPr>
                        <a:t>density</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118745" marR="177165" algn="ctr">
                        <a:lnSpc>
                          <a:spcPct val="100000"/>
                        </a:lnSpc>
                        <a:spcBef>
                          <a:spcPts val="80"/>
                        </a:spcBef>
                        <a:spcAft>
                          <a:spcPts val="0"/>
                        </a:spcAft>
                      </a:pPr>
                      <a:r>
                        <a:rPr lang="en-US" sz="1100">
                          <a:effectLst/>
                          <a:latin typeface="Verdana" panose="020B0604030504040204" pitchFamily="34" charset="0"/>
                          <a:ea typeface="Calibri" panose="020F0502020204030204" pitchFamily="34" charset="0"/>
                          <a:cs typeface="Times New Roman" panose="02020603050405020304" pitchFamily="18" charset="0"/>
                        </a:rPr>
                        <a:t>3 008</a:t>
                      </a:r>
                      <a:endParaRPr lang="en-ZA"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ZA"/>
                    </a:p>
                  </a:txBody>
                  <a:tcPr/>
                </a:tc>
                <a:tc gridSpan="2">
                  <a:txBody>
                    <a:bodyPr/>
                    <a:lstStyle/>
                    <a:p>
                      <a:pPr marL="118745" marR="177165" algn="ctr">
                        <a:lnSpc>
                          <a:spcPct val="100000"/>
                        </a:lnSpc>
                        <a:spcBef>
                          <a:spcPts val="80"/>
                        </a:spcBef>
                        <a:spcAft>
                          <a:spcPts val="0"/>
                        </a:spcAft>
                      </a:pPr>
                      <a:r>
                        <a:rPr lang="en-US" sz="1100">
                          <a:effectLst/>
                          <a:latin typeface="Verdana" panose="020B0604030504040204" pitchFamily="34" charset="0"/>
                          <a:ea typeface="Calibri" panose="020F0502020204030204" pitchFamily="34" charset="0"/>
                          <a:cs typeface="Times New Roman" panose="02020603050405020304" pitchFamily="18" charset="0"/>
                        </a:rPr>
                        <a:t>2 500</a:t>
                      </a:r>
                      <a:endParaRPr lang="en-ZA"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ZA"/>
                    </a:p>
                  </a:txBody>
                  <a:tcPr>
                    <a:lnL w="12700" cap="flat" cmpd="dbl" algn="ctr">
                      <a:solidFill>
                        <a:srgbClr val="000000"/>
                      </a:solidFill>
                      <a:prstDash val="solid"/>
                      <a:round/>
                      <a:headEnd type="none" w="med" len="med"/>
                      <a:tailEnd type="none" w="med" len="med"/>
                    </a:lnL>
                  </a:tcPr>
                </a:tc>
                <a:extLst>
                  <a:ext uri="{0D108BD9-81ED-4DB2-BD59-A6C34878D82A}">
                    <a16:rowId xmlns:a16="http://schemas.microsoft.com/office/drawing/2014/main" val="2736868739"/>
                  </a:ext>
                </a:extLst>
              </a:tr>
              <a:tr h="241711">
                <a:tc>
                  <a:txBody>
                    <a:bodyPr/>
                    <a:lstStyle/>
                    <a:p>
                      <a:pPr marL="45085">
                        <a:lnSpc>
                          <a:spcPct val="100000"/>
                        </a:lnSpc>
                        <a:spcBef>
                          <a:spcPts val="80"/>
                        </a:spcBef>
                        <a:spcAft>
                          <a:spcPts val="0"/>
                        </a:spcAft>
                      </a:pPr>
                      <a:r>
                        <a:rPr lang="en-US" sz="1100" spc="-10" dirty="0">
                          <a:effectLst/>
                          <a:latin typeface="Verdana" panose="020B0604030504040204" pitchFamily="34" charset="0"/>
                          <a:ea typeface="Calibri" panose="020F0502020204030204" pitchFamily="34" charset="0"/>
                          <a:cs typeface="Times New Roman" panose="02020603050405020304" pitchFamily="18" charset="0"/>
                        </a:rPr>
                        <a:t>Residential</a:t>
                      </a:r>
                      <a:r>
                        <a:rPr lang="en-US" sz="1100" spc="-50" dirty="0">
                          <a:effectLst/>
                          <a:latin typeface="Verdana" panose="020B0604030504040204" pitchFamily="34" charset="0"/>
                          <a:ea typeface="Calibri" panose="020F0502020204030204" pitchFamily="34" charset="0"/>
                          <a:cs typeface="Times New Roman" panose="02020603050405020304" pitchFamily="18" charset="0"/>
                        </a:rPr>
                        <a:t> </a:t>
                      </a:r>
                      <a:r>
                        <a:rPr lang="en-US" sz="1100" spc="-10" dirty="0">
                          <a:effectLst/>
                          <a:latin typeface="Verdana" panose="020B0604030504040204" pitchFamily="34" charset="0"/>
                          <a:ea typeface="Calibri" panose="020F0502020204030204" pitchFamily="34" charset="0"/>
                          <a:cs typeface="Times New Roman" panose="02020603050405020304" pitchFamily="18" charset="0"/>
                        </a:rPr>
                        <a:t>3</a:t>
                      </a:r>
                      <a:r>
                        <a:rPr lang="en-US" sz="1100" spc="-30" dirty="0">
                          <a:effectLst/>
                          <a:latin typeface="Verdana" panose="020B0604030504040204" pitchFamily="34" charset="0"/>
                          <a:ea typeface="Calibri" panose="020F0502020204030204" pitchFamily="34" charset="0"/>
                          <a:cs typeface="Times New Roman" panose="02020603050405020304" pitchFamily="18" charset="0"/>
                        </a:rPr>
                        <a:t> </a:t>
                      </a:r>
                      <a:r>
                        <a:rPr lang="en-US" sz="1100" spc="-10" dirty="0">
                          <a:effectLst/>
                          <a:latin typeface="Verdana" panose="020B0604030504040204" pitchFamily="34" charset="0"/>
                          <a:ea typeface="Calibri" panose="020F0502020204030204" pitchFamily="34" charset="0"/>
                          <a:cs typeface="Times New Roman" panose="02020603050405020304" pitchFamily="18" charset="0"/>
                        </a:rPr>
                        <a:t>-</a:t>
                      </a:r>
                      <a:r>
                        <a:rPr lang="en-US" sz="1100" spc="-35" dirty="0">
                          <a:effectLst/>
                          <a:latin typeface="Verdana" panose="020B0604030504040204" pitchFamily="34" charset="0"/>
                          <a:ea typeface="Calibri" panose="020F0502020204030204" pitchFamily="34" charset="0"/>
                          <a:cs typeface="Times New Roman" panose="02020603050405020304" pitchFamily="18" charset="0"/>
                        </a:rPr>
                        <a:t> </a:t>
                      </a:r>
                      <a:r>
                        <a:rPr lang="en-US" sz="1100" spc="-10" dirty="0">
                          <a:effectLst/>
                          <a:latin typeface="Verdana" panose="020B0604030504040204" pitchFamily="34" charset="0"/>
                          <a:ea typeface="Calibri" panose="020F0502020204030204" pitchFamily="34" charset="0"/>
                          <a:cs typeface="Times New Roman" panose="02020603050405020304" pitchFamily="18" charset="0"/>
                        </a:rPr>
                        <a:t>High</a:t>
                      </a:r>
                      <a:r>
                        <a:rPr lang="en-US" sz="1100" spc="-45" dirty="0">
                          <a:effectLst/>
                          <a:latin typeface="Verdana" panose="020B0604030504040204" pitchFamily="34" charset="0"/>
                          <a:ea typeface="Calibri" panose="020F0502020204030204" pitchFamily="34" charset="0"/>
                          <a:cs typeface="Times New Roman" panose="02020603050405020304" pitchFamily="18" charset="0"/>
                        </a:rPr>
                        <a:t> </a:t>
                      </a:r>
                      <a:r>
                        <a:rPr lang="en-US" sz="1100" spc="-10" dirty="0">
                          <a:effectLst/>
                          <a:latin typeface="Verdana" panose="020B0604030504040204" pitchFamily="34" charset="0"/>
                          <a:ea typeface="Calibri" panose="020F0502020204030204" pitchFamily="34" charset="0"/>
                          <a:cs typeface="Times New Roman" panose="02020603050405020304" pitchFamily="18" charset="0"/>
                        </a:rPr>
                        <a:t>density</a:t>
                      </a:r>
                      <a:r>
                        <a:rPr lang="en-US" sz="1100" spc="-45" dirty="0">
                          <a:effectLst/>
                          <a:latin typeface="Verdana" panose="020B0604030504040204" pitchFamily="34" charset="0"/>
                          <a:ea typeface="Calibri" panose="020F0502020204030204" pitchFamily="34" charset="0"/>
                          <a:cs typeface="Times New Roman" panose="02020603050405020304" pitchFamily="18" charset="0"/>
                        </a:rPr>
                        <a:t> </a:t>
                      </a:r>
                      <a:r>
                        <a:rPr lang="en-US" sz="1100" spc="-10" dirty="0">
                          <a:effectLst/>
                          <a:latin typeface="Verdana" panose="020B0604030504040204" pitchFamily="34" charset="0"/>
                          <a:ea typeface="Calibri" panose="020F0502020204030204" pitchFamily="34" charset="0"/>
                          <a:cs typeface="Times New Roman" panose="02020603050405020304" pitchFamily="18" charset="0"/>
                        </a:rPr>
                        <a:t>walk</a:t>
                      </a:r>
                      <a:r>
                        <a:rPr lang="en-US" sz="1100" spc="-30" dirty="0">
                          <a:effectLst/>
                          <a:latin typeface="Verdana" panose="020B0604030504040204" pitchFamily="34" charset="0"/>
                          <a:ea typeface="Calibri" panose="020F0502020204030204" pitchFamily="34" charset="0"/>
                          <a:cs typeface="Times New Roman" panose="02020603050405020304" pitchFamily="18" charset="0"/>
                        </a:rPr>
                        <a:t> </a:t>
                      </a:r>
                      <a:r>
                        <a:rPr lang="en-US" sz="1100" spc="-25" dirty="0">
                          <a:effectLst/>
                          <a:latin typeface="Verdana" panose="020B0604030504040204" pitchFamily="34" charset="0"/>
                          <a:ea typeface="Calibri" panose="020F0502020204030204" pitchFamily="34" charset="0"/>
                          <a:cs typeface="Times New Roman" panose="02020603050405020304" pitchFamily="18" charset="0"/>
                        </a:rPr>
                        <a:t>ups</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118745" marR="177165" algn="ctr">
                        <a:lnSpc>
                          <a:spcPct val="100000"/>
                        </a:lnSpc>
                        <a:spcBef>
                          <a:spcPts val="80"/>
                        </a:spcBef>
                        <a:spcAft>
                          <a:spcPts val="0"/>
                        </a:spcAft>
                      </a:pPr>
                      <a:r>
                        <a:rPr lang="en-US" sz="1100">
                          <a:effectLst/>
                          <a:latin typeface="Verdana" panose="020B0604030504040204" pitchFamily="34" charset="0"/>
                          <a:ea typeface="Calibri" panose="020F0502020204030204" pitchFamily="34" charset="0"/>
                          <a:cs typeface="Times New Roman" panose="02020603050405020304" pitchFamily="18" charset="0"/>
                        </a:rPr>
                        <a:t>3 464</a:t>
                      </a:r>
                      <a:endParaRPr lang="en-ZA"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ZA"/>
                    </a:p>
                  </a:txBody>
                  <a:tcPr/>
                </a:tc>
                <a:tc gridSpan="2">
                  <a:txBody>
                    <a:bodyPr/>
                    <a:lstStyle/>
                    <a:p>
                      <a:pPr marL="118745" marR="177165" algn="ctr">
                        <a:lnSpc>
                          <a:spcPct val="100000"/>
                        </a:lnSpc>
                        <a:spcBef>
                          <a:spcPts val="80"/>
                        </a:spcBef>
                        <a:spcAft>
                          <a:spcPts val="0"/>
                        </a:spcAft>
                      </a:pPr>
                      <a:r>
                        <a:rPr lang="en-US" sz="1100">
                          <a:effectLst/>
                          <a:latin typeface="Verdana" panose="020B0604030504040204" pitchFamily="34" charset="0"/>
                          <a:ea typeface="Calibri" panose="020F0502020204030204" pitchFamily="34" charset="0"/>
                          <a:cs typeface="Times New Roman" panose="02020603050405020304" pitchFamily="18" charset="0"/>
                        </a:rPr>
                        <a:t>3 000</a:t>
                      </a:r>
                      <a:endParaRPr lang="en-ZA"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ZA"/>
                    </a:p>
                  </a:txBody>
                  <a:tcPr>
                    <a:lnL w="12700" cap="flat" cmpd="dbl" algn="ctr">
                      <a:solidFill>
                        <a:srgbClr val="000000"/>
                      </a:solidFill>
                      <a:prstDash val="solid"/>
                      <a:round/>
                      <a:headEnd type="none" w="med" len="med"/>
                      <a:tailEnd type="none" w="med" len="med"/>
                    </a:lnL>
                  </a:tcPr>
                </a:tc>
                <a:extLst>
                  <a:ext uri="{0D108BD9-81ED-4DB2-BD59-A6C34878D82A}">
                    <a16:rowId xmlns:a16="http://schemas.microsoft.com/office/drawing/2014/main" val="1210278699"/>
                  </a:ext>
                </a:extLst>
              </a:tr>
              <a:tr h="241711">
                <a:tc>
                  <a:txBody>
                    <a:bodyPr/>
                    <a:lstStyle/>
                    <a:p>
                      <a:pPr marR="133985" algn="r">
                        <a:lnSpc>
                          <a:spcPct val="100000"/>
                        </a:lnSpc>
                        <a:spcBef>
                          <a:spcPts val="80"/>
                        </a:spcBef>
                        <a:spcAft>
                          <a:spcPts val="0"/>
                        </a:spcAft>
                      </a:pPr>
                      <a:r>
                        <a:rPr lang="en-US" sz="1100" u="sng" spc="-10" dirty="0">
                          <a:effectLst/>
                          <a:latin typeface="Verdana" panose="020B0604030504040204" pitchFamily="34" charset="0"/>
                          <a:ea typeface="Calibri" panose="020F0502020204030204" pitchFamily="34" charset="0"/>
                          <a:cs typeface="Times New Roman" panose="02020603050405020304" pitchFamily="18" charset="0"/>
                        </a:rPr>
                        <a:t>Total</a:t>
                      </a:r>
                      <a:r>
                        <a:rPr lang="en-US" sz="1100" u="sng" spc="-40" dirty="0">
                          <a:effectLst/>
                          <a:latin typeface="Verdana" panose="020B0604030504040204" pitchFamily="34" charset="0"/>
                          <a:ea typeface="Calibri" panose="020F0502020204030204" pitchFamily="34" charset="0"/>
                          <a:cs typeface="Times New Roman" panose="02020603050405020304" pitchFamily="18" charset="0"/>
                        </a:rPr>
                        <a:t> </a:t>
                      </a:r>
                      <a:r>
                        <a:rPr lang="en-US" sz="1100" u="sng" spc="-10" dirty="0">
                          <a:effectLst/>
                          <a:latin typeface="Verdana" panose="020B0604030504040204" pitchFamily="34" charset="0"/>
                          <a:ea typeface="Calibri" panose="020F0502020204030204" pitchFamily="34" charset="0"/>
                          <a:cs typeface="Times New Roman" panose="02020603050405020304" pitchFamily="18" charset="0"/>
                        </a:rPr>
                        <a:t>no</a:t>
                      </a:r>
                      <a:r>
                        <a:rPr lang="en-US" sz="1100" u="sng" spc="-30" dirty="0">
                          <a:effectLst/>
                          <a:latin typeface="Verdana" panose="020B0604030504040204" pitchFamily="34" charset="0"/>
                          <a:ea typeface="Calibri" panose="020F0502020204030204" pitchFamily="34" charset="0"/>
                          <a:cs typeface="Times New Roman" panose="02020603050405020304" pitchFamily="18" charset="0"/>
                        </a:rPr>
                        <a:t> </a:t>
                      </a:r>
                      <a:r>
                        <a:rPr lang="en-US" sz="1100" u="sng" spc="-10" dirty="0">
                          <a:effectLst/>
                          <a:latin typeface="Verdana" panose="020B0604030504040204" pitchFamily="34" charset="0"/>
                          <a:ea typeface="Calibri" panose="020F0502020204030204" pitchFamily="34" charset="0"/>
                          <a:cs typeface="Times New Roman" panose="02020603050405020304" pitchFamily="18" charset="0"/>
                        </a:rPr>
                        <a:t>of</a:t>
                      </a:r>
                      <a:r>
                        <a:rPr lang="en-US" sz="1100" u="sng" spc="-5" dirty="0">
                          <a:effectLst/>
                          <a:latin typeface="Verdana" panose="020B0604030504040204" pitchFamily="34" charset="0"/>
                          <a:ea typeface="Calibri" panose="020F0502020204030204" pitchFamily="34" charset="0"/>
                          <a:cs typeface="Times New Roman" panose="02020603050405020304" pitchFamily="18" charset="0"/>
                        </a:rPr>
                        <a:t> </a:t>
                      </a:r>
                      <a:r>
                        <a:rPr lang="en-US" sz="1100" u="sng" spc="-10" dirty="0">
                          <a:effectLst/>
                          <a:latin typeface="Verdana" panose="020B0604030504040204" pitchFamily="34" charset="0"/>
                          <a:ea typeface="Calibri" panose="020F0502020204030204" pitchFamily="34" charset="0"/>
                          <a:cs typeface="Times New Roman" panose="02020603050405020304" pitchFamily="18" charset="0"/>
                        </a:rPr>
                        <a:t>units</a:t>
                      </a:r>
                      <a:r>
                        <a:rPr lang="en-US" sz="1100" u="sng" spc="-40" dirty="0">
                          <a:effectLst/>
                          <a:latin typeface="Verdana" panose="020B0604030504040204" pitchFamily="34" charset="0"/>
                          <a:ea typeface="Calibri" panose="020F0502020204030204" pitchFamily="34" charset="0"/>
                          <a:cs typeface="Times New Roman" panose="02020603050405020304" pitchFamily="18" charset="0"/>
                        </a:rPr>
                        <a:t> </a:t>
                      </a:r>
                      <a:r>
                        <a:rPr lang="en-US" sz="1100" u="sng" spc="-10" dirty="0">
                          <a:effectLst/>
                          <a:latin typeface="Verdana" panose="020B0604030504040204" pitchFamily="34" charset="0"/>
                          <a:ea typeface="Calibri" panose="020F0502020204030204" pitchFamily="34" charset="0"/>
                          <a:cs typeface="Times New Roman" panose="02020603050405020304" pitchFamily="18" charset="0"/>
                        </a:rPr>
                        <a:t>per</a:t>
                      </a:r>
                      <a:r>
                        <a:rPr lang="en-US" sz="1100" u="sng" spc="-25" dirty="0">
                          <a:effectLst/>
                          <a:latin typeface="Verdana" panose="020B0604030504040204" pitchFamily="34" charset="0"/>
                          <a:ea typeface="Calibri" panose="020F0502020204030204" pitchFamily="34" charset="0"/>
                          <a:cs typeface="Times New Roman" panose="02020603050405020304" pitchFamily="18" charset="0"/>
                        </a:rPr>
                        <a:t> </a:t>
                      </a:r>
                      <a:r>
                        <a:rPr lang="en-US" sz="1100" u="sng" spc="-10" dirty="0">
                          <a:effectLst/>
                          <a:latin typeface="Verdana" panose="020B0604030504040204" pitchFamily="34" charset="0"/>
                          <a:ea typeface="Calibri" panose="020F0502020204030204" pitchFamily="34" charset="0"/>
                          <a:cs typeface="Times New Roman" panose="02020603050405020304" pitchFamily="18" charset="0"/>
                        </a:rPr>
                        <a:t>phase</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118745" marR="177165" algn="ctr">
                        <a:lnSpc>
                          <a:spcPct val="100000"/>
                        </a:lnSpc>
                        <a:spcBef>
                          <a:spcPts val="80"/>
                        </a:spcBef>
                        <a:spcAft>
                          <a:spcPts val="0"/>
                        </a:spcAft>
                      </a:pPr>
                      <a:r>
                        <a:rPr lang="en-US" sz="1100" dirty="0">
                          <a:effectLst/>
                          <a:latin typeface="Verdana" panose="020B0604030504040204" pitchFamily="34" charset="0"/>
                          <a:ea typeface="Calibri" panose="020F0502020204030204" pitchFamily="34" charset="0"/>
                          <a:cs typeface="Times New Roman" panose="02020603050405020304" pitchFamily="18" charset="0"/>
                        </a:rPr>
                        <a:t>7 757</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ZA"/>
                    </a:p>
                  </a:txBody>
                  <a:tcPr/>
                </a:tc>
                <a:tc gridSpan="2">
                  <a:txBody>
                    <a:bodyPr/>
                    <a:lstStyle/>
                    <a:p>
                      <a:pPr marL="118745" marR="177165" algn="ctr">
                        <a:lnSpc>
                          <a:spcPct val="100000"/>
                        </a:lnSpc>
                        <a:spcBef>
                          <a:spcPts val="80"/>
                        </a:spcBef>
                        <a:spcAft>
                          <a:spcPts val="0"/>
                        </a:spcAft>
                      </a:pPr>
                      <a:r>
                        <a:rPr lang="en-US" sz="1100" dirty="0">
                          <a:effectLst/>
                          <a:latin typeface="Verdana" panose="020B0604030504040204" pitchFamily="34" charset="0"/>
                          <a:ea typeface="Calibri" panose="020F0502020204030204" pitchFamily="34" charset="0"/>
                          <a:cs typeface="Times New Roman" panose="02020603050405020304" pitchFamily="18" charset="0"/>
                        </a:rPr>
                        <a:t>5 500</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ZA"/>
                    </a:p>
                  </a:txBody>
                  <a:tcPr>
                    <a:lnL w="12700" cap="flat" cmpd="dbl" algn="ctr">
                      <a:solidFill>
                        <a:srgbClr val="000000"/>
                      </a:solidFill>
                      <a:prstDash val="solid"/>
                      <a:round/>
                      <a:headEnd type="none" w="med" len="med"/>
                      <a:tailEnd type="none" w="med" len="med"/>
                    </a:lnL>
                  </a:tcPr>
                </a:tc>
                <a:extLst>
                  <a:ext uri="{0D108BD9-81ED-4DB2-BD59-A6C34878D82A}">
                    <a16:rowId xmlns:a16="http://schemas.microsoft.com/office/drawing/2014/main" val="2677477112"/>
                  </a:ext>
                </a:extLst>
              </a:tr>
              <a:tr h="241711">
                <a:tc>
                  <a:txBody>
                    <a:bodyPr/>
                    <a:lstStyle/>
                    <a:p>
                      <a:pPr marR="132080" algn="r">
                        <a:lnSpc>
                          <a:spcPct val="100000"/>
                        </a:lnSpc>
                        <a:spcBef>
                          <a:spcPts val="80"/>
                        </a:spcBef>
                        <a:spcAft>
                          <a:spcPts val="0"/>
                        </a:spcAft>
                      </a:pPr>
                      <a:r>
                        <a:rPr lang="en-US" sz="1100" u="sng" spc="-10" dirty="0">
                          <a:effectLst/>
                          <a:latin typeface="Verdana" panose="020B0604030504040204" pitchFamily="34" charset="0"/>
                          <a:ea typeface="Calibri" panose="020F0502020204030204" pitchFamily="34" charset="0"/>
                          <a:cs typeface="Times New Roman" panose="02020603050405020304" pitchFamily="18" charset="0"/>
                        </a:rPr>
                        <a:t>Total</a:t>
                      </a:r>
                      <a:r>
                        <a:rPr lang="en-US" sz="1100" u="sng" spc="-40" dirty="0">
                          <a:effectLst/>
                          <a:latin typeface="Verdana" panose="020B0604030504040204" pitchFamily="34" charset="0"/>
                          <a:ea typeface="Calibri" panose="020F0502020204030204" pitchFamily="34" charset="0"/>
                          <a:cs typeface="Times New Roman" panose="02020603050405020304" pitchFamily="18" charset="0"/>
                        </a:rPr>
                        <a:t> </a:t>
                      </a:r>
                      <a:r>
                        <a:rPr lang="en-US" sz="1100" u="sng" spc="-10" dirty="0">
                          <a:effectLst/>
                          <a:latin typeface="Verdana" panose="020B0604030504040204" pitchFamily="34" charset="0"/>
                          <a:ea typeface="Calibri" panose="020F0502020204030204" pitchFamily="34" charset="0"/>
                          <a:cs typeface="Times New Roman" panose="02020603050405020304" pitchFamily="18" charset="0"/>
                        </a:rPr>
                        <a:t>no</a:t>
                      </a:r>
                      <a:r>
                        <a:rPr lang="en-US" sz="1100" u="sng" spc="-25" dirty="0">
                          <a:effectLst/>
                          <a:latin typeface="Verdana" panose="020B0604030504040204" pitchFamily="34" charset="0"/>
                          <a:ea typeface="Calibri" panose="020F0502020204030204" pitchFamily="34" charset="0"/>
                          <a:cs typeface="Times New Roman" panose="02020603050405020304" pitchFamily="18" charset="0"/>
                        </a:rPr>
                        <a:t> </a:t>
                      </a:r>
                      <a:r>
                        <a:rPr lang="en-US" sz="1100" u="sng" spc="-10" dirty="0">
                          <a:effectLst/>
                          <a:latin typeface="Verdana" panose="020B0604030504040204" pitchFamily="34" charset="0"/>
                          <a:ea typeface="Calibri" panose="020F0502020204030204" pitchFamily="34" charset="0"/>
                          <a:cs typeface="Times New Roman" panose="02020603050405020304" pitchFamily="18" charset="0"/>
                        </a:rPr>
                        <a:t>of</a:t>
                      </a:r>
                      <a:r>
                        <a:rPr lang="en-US" sz="1100" u="sng" spc="-5" dirty="0">
                          <a:effectLst/>
                          <a:latin typeface="Verdana" panose="020B0604030504040204" pitchFamily="34" charset="0"/>
                          <a:ea typeface="Calibri" panose="020F0502020204030204" pitchFamily="34" charset="0"/>
                          <a:cs typeface="Times New Roman" panose="02020603050405020304" pitchFamily="18" charset="0"/>
                        </a:rPr>
                        <a:t> </a:t>
                      </a:r>
                      <a:r>
                        <a:rPr lang="en-US" sz="1100" u="sng" spc="-10" dirty="0">
                          <a:effectLst/>
                          <a:latin typeface="Verdana" panose="020B0604030504040204" pitchFamily="34" charset="0"/>
                          <a:ea typeface="Calibri" panose="020F0502020204030204" pitchFamily="34" charset="0"/>
                          <a:cs typeface="Times New Roman" panose="02020603050405020304" pitchFamily="18" charset="0"/>
                        </a:rPr>
                        <a:t>units</a:t>
                      </a:r>
                      <a:r>
                        <a:rPr lang="en-US" sz="1100" u="sng" spc="-40" dirty="0">
                          <a:effectLst/>
                          <a:latin typeface="Verdana" panose="020B0604030504040204" pitchFamily="34" charset="0"/>
                          <a:ea typeface="Calibri" panose="020F0502020204030204" pitchFamily="34" charset="0"/>
                          <a:cs typeface="Times New Roman" panose="02020603050405020304" pitchFamily="18" charset="0"/>
                        </a:rPr>
                        <a:t> </a:t>
                      </a:r>
                      <a:r>
                        <a:rPr lang="en-US" sz="1100" u="sng" spc="-10" dirty="0">
                          <a:effectLst/>
                          <a:latin typeface="Verdana" panose="020B0604030504040204" pitchFamily="34" charset="0"/>
                          <a:ea typeface="Calibri" panose="020F0502020204030204" pitchFamily="34" charset="0"/>
                          <a:cs typeface="Times New Roman" panose="02020603050405020304" pitchFamily="18" charset="0"/>
                        </a:rPr>
                        <a:t>All</a:t>
                      </a:r>
                      <a:r>
                        <a:rPr lang="en-US" sz="1100" u="sng" spc="-35" dirty="0">
                          <a:effectLst/>
                          <a:latin typeface="Verdana" panose="020B0604030504040204" pitchFamily="34" charset="0"/>
                          <a:ea typeface="Calibri" panose="020F0502020204030204" pitchFamily="34" charset="0"/>
                          <a:cs typeface="Times New Roman" panose="02020603050405020304" pitchFamily="18" charset="0"/>
                        </a:rPr>
                        <a:t> </a:t>
                      </a:r>
                      <a:r>
                        <a:rPr lang="en-US" sz="1100" u="sng" spc="-10" dirty="0">
                          <a:effectLst/>
                          <a:latin typeface="Verdana" panose="020B0604030504040204" pitchFamily="34" charset="0"/>
                          <a:ea typeface="Calibri" panose="020F0502020204030204" pitchFamily="34" charset="0"/>
                          <a:cs typeface="Times New Roman" panose="02020603050405020304" pitchFamily="18" charset="0"/>
                        </a:rPr>
                        <a:t>Phases</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marL="1545590" marR="1537335" algn="ctr">
                        <a:lnSpc>
                          <a:spcPct val="100000"/>
                        </a:lnSpc>
                        <a:spcBef>
                          <a:spcPts val="60"/>
                        </a:spcBef>
                        <a:spcAft>
                          <a:spcPts val="0"/>
                        </a:spcAft>
                      </a:pPr>
                      <a:r>
                        <a:rPr lang="en-US" sz="110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13</a:t>
                      </a:r>
                      <a:r>
                        <a:rPr lang="en-US" sz="1100" spc="-4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 </a:t>
                      </a:r>
                      <a:r>
                        <a:rPr lang="en-US" sz="1100" spc="-25">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257</a:t>
                      </a:r>
                      <a:endParaRPr lang="en-ZA"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hMerge="1">
                  <a:txBody>
                    <a:bodyPr/>
                    <a:lstStyle/>
                    <a:p>
                      <a:endParaRPr lang="en-ZA"/>
                    </a:p>
                  </a:txBody>
                  <a:tcPr/>
                </a:tc>
                <a:tc hMerge="1">
                  <a:txBody>
                    <a:bodyPr/>
                    <a:lstStyle/>
                    <a:p>
                      <a:endParaRPr lang="en-ZA"/>
                    </a:p>
                  </a:txBody>
                  <a:tcPr/>
                </a:tc>
                <a:tc hMerge="1">
                  <a:txBody>
                    <a:bodyPr/>
                    <a:lstStyle/>
                    <a:p>
                      <a:endParaRPr lang="en-ZA"/>
                    </a:p>
                  </a:txBody>
                  <a:tcPr>
                    <a:lnL w="12700" cap="flat" cmpd="dbl" algn="ctr">
                      <a:solidFill>
                        <a:srgbClr val="000000"/>
                      </a:solidFill>
                      <a:prstDash val="solid"/>
                      <a:round/>
                      <a:headEnd type="none" w="med" len="med"/>
                      <a:tailEnd type="none" w="med" len="med"/>
                    </a:lnL>
                  </a:tcPr>
                </a:tc>
                <a:extLst>
                  <a:ext uri="{0D108BD9-81ED-4DB2-BD59-A6C34878D82A}">
                    <a16:rowId xmlns:a16="http://schemas.microsoft.com/office/drawing/2014/main" val="916472952"/>
                  </a:ext>
                </a:extLst>
              </a:tr>
              <a:tr h="241711">
                <a:tc>
                  <a:txBody>
                    <a:bodyPr/>
                    <a:lstStyle/>
                    <a:p>
                      <a:pPr marL="45085">
                        <a:lnSpc>
                          <a:spcPct val="100000"/>
                        </a:lnSpc>
                        <a:spcBef>
                          <a:spcPts val="80"/>
                        </a:spcBef>
                        <a:spcAft>
                          <a:spcPts val="0"/>
                        </a:spcAft>
                      </a:pPr>
                      <a:r>
                        <a:rPr lang="en-US" sz="1100" spc="-10">
                          <a:effectLst/>
                          <a:latin typeface="Verdana" panose="020B0604030504040204" pitchFamily="34" charset="0"/>
                          <a:ea typeface="Calibri" panose="020F0502020204030204" pitchFamily="34" charset="0"/>
                          <a:cs typeface="Times New Roman" panose="02020603050405020304" pitchFamily="18" charset="0"/>
                        </a:rPr>
                        <a:t>Commercial</a:t>
                      </a:r>
                      <a:r>
                        <a:rPr lang="en-US" sz="1100" spc="-45">
                          <a:effectLst/>
                          <a:latin typeface="Verdana" panose="020B0604030504040204" pitchFamily="34" charset="0"/>
                          <a:ea typeface="Calibri" panose="020F0502020204030204" pitchFamily="34" charset="0"/>
                          <a:cs typeface="Times New Roman" panose="02020603050405020304" pitchFamily="18" charset="0"/>
                        </a:rPr>
                        <a:t> </a:t>
                      </a:r>
                      <a:r>
                        <a:rPr lang="en-US" sz="1100" spc="-10">
                          <a:effectLst/>
                          <a:latin typeface="Verdana" panose="020B0604030504040204" pitchFamily="34" charset="0"/>
                          <a:ea typeface="Calibri" panose="020F0502020204030204" pitchFamily="34" charset="0"/>
                          <a:cs typeface="Times New Roman" panose="02020603050405020304" pitchFamily="18" charset="0"/>
                        </a:rPr>
                        <a:t>&amp;</a:t>
                      </a:r>
                      <a:r>
                        <a:rPr lang="en-US" sz="1100" spc="-20">
                          <a:effectLst/>
                          <a:latin typeface="Verdana" panose="020B0604030504040204" pitchFamily="34" charset="0"/>
                          <a:ea typeface="Calibri" panose="020F0502020204030204" pitchFamily="34" charset="0"/>
                          <a:cs typeface="Times New Roman" panose="02020603050405020304" pitchFamily="18" charset="0"/>
                        </a:rPr>
                        <a:t> </a:t>
                      </a:r>
                      <a:r>
                        <a:rPr lang="en-US" sz="1100" spc="-10">
                          <a:effectLst/>
                          <a:latin typeface="Verdana" panose="020B0604030504040204" pitchFamily="34" charset="0"/>
                          <a:ea typeface="Calibri" panose="020F0502020204030204" pitchFamily="34" charset="0"/>
                          <a:cs typeface="Times New Roman" panose="02020603050405020304" pitchFamily="18" charset="0"/>
                        </a:rPr>
                        <a:t>Business</a:t>
                      </a:r>
                      <a:r>
                        <a:rPr lang="en-US" sz="1100" spc="-40">
                          <a:effectLst/>
                          <a:latin typeface="Verdana" panose="020B0604030504040204" pitchFamily="34" charset="0"/>
                          <a:ea typeface="Calibri" panose="020F0502020204030204" pitchFamily="34" charset="0"/>
                          <a:cs typeface="Times New Roman" panose="02020603050405020304" pitchFamily="18" charset="0"/>
                        </a:rPr>
                        <a:t> </a:t>
                      </a:r>
                      <a:r>
                        <a:rPr lang="en-US" sz="1100" spc="-10">
                          <a:effectLst/>
                          <a:latin typeface="Verdana" panose="020B0604030504040204" pitchFamily="34" charset="0"/>
                          <a:ea typeface="Calibri" panose="020F0502020204030204" pitchFamily="34" charset="0"/>
                          <a:cs typeface="Times New Roman" panose="02020603050405020304" pitchFamily="18" charset="0"/>
                        </a:rPr>
                        <a:t>-</a:t>
                      </a:r>
                      <a:r>
                        <a:rPr lang="en-US" sz="1100" spc="-30">
                          <a:effectLst/>
                          <a:latin typeface="Verdana" panose="020B0604030504040204" pitchFamily="34" charset="0"/>
                          <a:ea typeface="Calibri" panose="020F0502020204030204" pitchFamily="34" charset="0"/>
                          <a:cs typeface="Times New Roman" panose="02020603050405020304" pitchFamily="18" charset="0"/>
                        </a:rPr>
                        <a:t> </a:t>
                      </a:r>
                      <a:r>
                        <a:rPr lang="en-US" sz="1100" spc="-25">
                          <a:effectLst/>
                          <a:latin typeface="Verdana" panose="020B0604030504040204" pitchFamily="34" charset="0"/>
                          <a:ea typeface="Calibri" panose="020F0502020204030204" pitchFamily="34" charset="0"/>
                          <a:cs typeface="Times New Roman" panose="02020603050405020304" pitchFamily="18" charset="0"/>
                        </a:rPr>
                        <a:t>m2</a:t>
                      </a:r>
                      <a:endParaRPr lang="en-ZA"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marL="118745" marR="182880" algn="ctr">
                        <a:lnSpc>
                          <a:spcPct val="100000"/>
                        </a:lnSpc>
                        <a:spcBef>
                          <a:spcPts val="60"/>
                        </a:spcBef>
                        <a:spcAft>
                          <a:spcPts val="0"/>
                        </a:spcAft>
                      </a:pPr>
                      <a:r>
                        <a:rPr lang="en-US" sz="1100">
                          <a:effectLst/>
                          <a:latin typeface="Verdana" panose="020B0604030504040204" pitchFamily="34" charset="0"/>
                          <a:ea typeface="Calibri" panose="020F0502020204030204" pitchFamily="34" charset="0"/>
                          <a:cs typeface="Times New Roman" panose="02020603050405020304" pitchFamily="18" charset="0"/>
                        </a:rPr>
                        <a:t>1</a:t>
                      </a:r>
                      <a:r>
                        <a:rPr lang="en-US" sz="1100" spc="-40">
                          <a:effectLst/>
                          <a:latin typeface="Verdana" panose="020B0604030504040204" pitchFamily="34" charset="0"/>
                          <a:ea typeface="Calibri" panose="020F0502020204030204" pitchFamily="34" charset="0"/>
                          <a:cs typeface="Times New Roman" panose="02020603050405020304" pitchFamily="18" charset="0"/>
                        </a:rPr>
                        <a:t> </a:t>
                      </a:r>
                      <a:r>
                        <a:rPr lang="en-US" sz="1100">
                          <a:effectLst/>
                          <a:latin typeface="Verdana" panose="020B0604030504040204" pitchFamily="34" charset="0"/>
                          <a:ea typeface="Calibri" panose="020F0502020204030204" pitchFamily="34" charset="0"/>
                          <a:cs typeface="Times New Roman" panose="02020603050405020304" pitchFamily="18" charset="0"/>
                        </a:rPr>
                        <a:t>630</a:t>
                      </a:r>
                      <a:r>
                        <a:rPr lang="en-US" sz="1100" spc="-30">
                          <a:effectLst/>
                          <a:latin typeface="Verdana" panose="020B0604030504040204" pitchFamily="34" charset="0"/>
                          <a:ea typeface="Calibri" panose="020F0502020204030204" pitchFamily="34" charset="0"/>
                          <a:cs typeface="Times New Roman" panose="02020603050405020304" pitchFamily="18" charset="0"/>
                        </a:rPr>
                        <a:t> </a:t>
                      </a:r>
                      <a:r>
                        <a:rPr lang="en-US" sz="1100" spc="-10">
                          <a:effectLst/>
                          <a:latin typeface="Verdana" panose="020B0604030504040204" pitchFamily="34" charset="0"/>
                          <a:ea typeface="Calibri" panose="020F0502020204030204" pitchFamily="34" charset="0"/>
                          <a:cs typeface="Times New Roman" panose="02020603050405020304" pitchFamily="18" charset="0"/>
                        </a:rPr>
                        <a:t>000,00</a:t>
                      </a:r>
                      <a:endParaRPr lang="en-ZA"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ZA"/>
                    </a:p>
                  </a:txBody>
                  <a:tcPr/>
                </a:tc>
                <a:tc hMerge="1">
                  <a:txBody>
                    <a:bodyPr/>
                    <a:lstStyle/>
                    <a:p>
                      <a:endParaRPr lang="en-ZA"/>
                    </a:p>
                  </a:txBody>
                  <a:tcPr/>
                </a:tc>
                <a:tc hMerge="1">
                  <a:txBody>
                    <a:bodyPr/>
                    <a:lstStyle/>
                    <a:p>
                      <a:endParaRPr lang="en-ZA"/>
                    </a:p>
                  </a:txBody>
                  <a:tcPr>
                    <a:lnL w="12700" cap="flat" cmpd="dbl" algn="ctr">
                      <a:solidFill>
                        <a:srgbClr val="000000"/>
                      </a:solidFill>
                      <a:prstDash val="solid"/>
                      <a:round/>
                      <a:headEnd type="none" w="med" len="med"/>
                      <a:tailEnd type="none" w="med" len="med"/>
                    </a:lnL>
                  </a:tcPr>
                </a:tc>
                <a:extLst>
                  <a:ext uri="{0D108BD9-81ED-4DB2-BD59-A6C34878D82A}">
                    <a16:rowId xmlns:a16="http://schemas.microsoft.com/office/drawing/2014/main" val="1886232772"/>
                  </a:ext>
                </a:extLst>
              </a:tr>
              <a:tr h="241711">
                <a:tc>
                  <a:txBody>
                    <a:bodyPr/>
                    <a:lstStyle/>
                    <a:p>
                      <a:pPr marL="45085">
                        <a:lnSpc>
                          <a:spcPct val="100000"/>
                        </a:lnSpc>
                        <a:spcBef>
                          <a:spcPts val="80"/>
                        </a:spcBef>
                        <a:spcAft>
                          <a:spcPts val="0"/>
                        </a:spcAft>
                      </a:pPr>
                      <a:r>
                        <a:rPr lang="en-US" sz="1100" spc="-10">
                          <a:effectLst/>
                          <a:latin typeface="Verdana" panose="020B0604030504040204" pitchFamily="34" charset="0"/>
                          <a:ea typeface="Calibri" panose="020F0502020204030204" pitchFamily="34" charset="0"/>
                          <a:cs typeface="Times New Roman" panose="02020603050405020304" pitchFamily="18" charset="0"/>
                        </a:rPr>
                        <a:t>Land</a:t>
                      </a:r>
                      <a:r>
                        <a:rPr lang="en-US" sz="1100" spc="-25">
                          <a:effectLst/>
                          <a:latin typeface="Verdana" panose="020B0604030504040204" pitchFamily="34" charset="0"/>
                          <a:ea typeface="Calibri" panose="020F0502020204030204" pitchFamily="34" charset="0"/>
                          <a:cs typeface="Times New Roman" panose="02020603050405020304" pitchFamily="18" charset="0"/>
                        </a:rPr>
                        <a:t> </a:t>
                      </a:r>
                      <a:r>
                        <a:rPr lang="en-US" sz="1100" spc="-10">
                          <a:effectLst/>
                          <a:latin typeface="Verdana" panose="020B0604030504040204" pitchFamily="34" charset="0"/>
                          <a:ea typeface="Calibri" panose="020F0502020204030204" pitchFamily="34" charset="0"/>
                          <a:cs typeface="Times New Roman" panose="02020603050405020304" pitchFamily="18" charset="0"/>
                        </a:rPr>
                        <a:t>Size</a:t>
                      </a:r>
                      <a:r>
                        <a:rPr lang="en-US" sz="1100" spc="-20">
                          <a:effectLst/>
                          <a:latin typeface="Verdana" panose="020B0604030504040204" pitchFamily="34" charset="0"/>
                          <a:ea typeface="Calibri" panose="020F0502020204030204" pitchFamily="34" charset="0"/>
                          <a:cs typeface="Times New Roman" panose="02020603050405020304" pitchFamily="18" charset="0"/>
                        </a:rPr>
                        <a:t> </a:t>
                      </a:r>
                      <a:r>
                        <a:rPr lang="en-US" sz="1100" spc="-10">
                          <a:effectLst/>
                          <a:latin typeface="Verdana" panose="020B0604030504040204" pitchFamily="34" charset="0"/>
                          <a:ea typeface="Calibri" panose="020F0502020204030204" pitchFamily="34" charset="0"/>
                          <a:cs typeface="Times New Roman" panose="02020603050405020304" pitchFamily="18" charset="0"/>
                        </a:rPr>
                        <a:t>-</a:t>
                      </a:r>
                      <a:r>
                        <a:rPr lang="en-US" sz="1100" spc="-20">
                          <a:effectLst/>
                          <a:latin typeface="Verdana" panose="020B0604030504040204" pitchFamily="34" charset="0"/>
                          <a:ea typeface="Calibri" panose="020F0502020204030204" pitchFamily="34" charset="0"/>
                          <a:cs typeface="Times New Roman" panose="02020603050405020304" pitchFamily="18" charset="0"/>
                        </a:rPr>
                        <a:t> </a:t>
                      </a:r>
                      <a:r>
                        <a:rPr lang="en-US" sz="1100" spc="-10">
                          <a:effectLst/>
                          <a:latin typeface="Verdana" panose="020B0604030504040204" pitchFamily="34" charset="0"/>
                          <a:ea typeface="Calibri" panose="020F0502020204030204" pitchFamily="34" charset="0"/>
                          <a:cs typeface="Times New Roman" panose="02020603050405020304" pitchFamily="18" charset="0"/>
                        </a:rPr>
                        <a:t>3</a:t>
                      </a:r>
                      <a:r>
                        <a:rPr lang="en-US" sz="1100" spc="-20">
                          <a:effectLst/>
                          <a:latin typeface="Verdana" panose="020B0604030504040204" pitchFamily="34" charset="0"/>
                          <a:ea typeface="Calibri" panose="020F0502020204030204" pitchFamily="34" charset="0"/>
                          <a:cs typeface="Times New Roman" panose="02020603050405020304" pitchFamily="18" charset="0"/>
                        </a:rPr>
                        <a:t> </a:t>
                      </a:r>
                      <a:r>
                        <a:rPr lang="en-US" sz="1100" spc="-10">
                          <a:effectLst/>
                          <a:latin typeface="Verdana" panose="020B0604030504040204" pitchFamily="34" charset="0"/>
                          <a:ea typeface="Calibri" panose="020F0502020204030204" pitchFamily="34" charset="0"/>
                          <a:cs typeface="Times New Roman" panose="02020603050405020304" pitchFamily="18" charset="0"/>
                        </a:rPr>
                        <a:t>portions</a:t>
                      </a:r>
                      <a:r>
                        <a:rPr lang="en-US" sz="1100" spc="-35">
                          <a:effectLst/>
                          <a:latin typeface="Verdana" panose="020B0604030504040204" pitchFamily="34" charset="0"/>
                          <a:ea typeface="Calibri" panose="020F0502020204030204" pitchFamily="34" charset="0"/>
                          <a:cs typeface="Times New Roman" panose="02020603050405020304" pitchFamily="18" charset="0"/>
                        </a:rPr>
                        <a:t> </a:t>
                      </a:r>
                      <a:r>
                        <a:rPr lang="en-US" sz="1100" spc="-10">
                          <a:effectLst/>
                          <a:latin typeface="Verdana" panose="020B0604030504040204" pitchFamily="34" charset="0"/>
                          <a:ea typeface="Calibri" panose="020F0502020204030204" pitchFamily="34" charset="0"/>
                          <a:cs typeface="Times New Roman" panose="02020603050405020304" pitchFamily="18" charset="0"/>
                        </a:rPr>
                        <a:t>combined</a:t>
                      </a:r>
                      <a:endParaRPr lang="en-ZA"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marL="118745" marR="182880" algn="ctr">
                        <a:lnSpc>
                          <a:spcPct val="100000"/>
                        </a:lnSpc>
                        <a:spcBef>
                          <a:spcPts val="60"/>
                        </a:spcBef>
                        <a:spcAft>
                          <a:spcPts val="0"/>
                        </a:spcAft>
                      </a:pPr>
                      <a:r>
                        <a:rPr lang="en-US" sz="1100" dirty="0">
                          <a:effectLst/>
                          <a:latin typeface="Verdana" panose="020B0604030504040204" pitchFamily="34" charset="0"/>
                          <a:ea typeface="Calibri" panose="020F0502020204030204" pitchFamily="34" charset="0"/>
                          <a:cs typeface="Times New Roman" panose="02020603050405020304" pitchFamily="18" charset="0"/>
                        </a:rPr>
                        <a:t>1300ha</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ZA"/>
                    </a:p>
                  </a:txBody>
                  <a:tcPr/>
                </a:tc>
                <a:tc hMerge="1">
                  <a:txBody>
                    <a:bodyPr/>
                    <a:lstStyle/>
                    <a:p>
                      <a:endParaRPr lang="en-ZA"/>
                    </a:p>
                  </a:txBody>
                  <a:tcPr/>
                </a:tc>
                <a:tc hMerge="1">
                  <a:txBody>
                    <a:bodyPr/>
                    <a:lstStyle/>
                    <a:p>
                      <a:endParaRPr lang="en-ZA"/>
                    </a:p>
                  </a:txBody>
                  <a:tcPr>
                    <a:lnL w="12700" cap="flat" cmpd="dbl" algn="ctr">
                      <a:solidFill>
                        <a:srgbClr val="000000"/>
                      </a:solidFill>
                      <a:prstDash val="solid"/>
                      <a:round/>
                      <a:headEnd type="none" w="med" len="med"/>
                      <a:tailEnd type="none" w="med" len="med"/>
                    </a:lnL>
                  </a:tcPr>
                </a:tc>
                <a:extLst>
                  <a:ext uri="{0D108BD9-81ED-4DB2-BD59-A6C34878D82A}">
                    <a16:rowId xmlns:a16="http://schemas.microsoft.com/office/drawing/2014/main" val="3353208173"/>
                  </a:ext>
                </a:extLst>
              </a:tr>
              <a:tr h="163945">
                <a:tc>
                  <a:txBody>
                    <a:bodyPr/>
                    <a:lstStyle/>
                    <a:p>
                      <a:pPr marL="45085">
                        <a:lnSpc>
                          <a:spcPct val="100000"/>
                        </a:lnSpc>
                        <a:spcBef>
                          <a:spcPts val="80"/>
                        </a:spcBef>
                        <a:spcAft>
                          <a:spcPts val="0"/>
                        </a:spcAft>
                      </a:pPr>
                      <a:r>
                        <a:rPr lang="en-US" sz="1100">
                          <a:effectLst/>
                          <a:latin typeface="Verdana" panose="020B0604030504040204" pitchFamily="34" charset="0"/>
                          <a:ea typeface="Calibri" panose="020F0502020204030204" pitchFamily="34" charset="0"/>
                          <a:cs typeface="Times New Roman" panose="02020603050405020304" pitchFamily="18" charset="0"/>
                        </a:rPr>
                        <a:t>Type</a:t>
                      </a:r>
                      <a:r>
                        <a:rPr lang="en-US" sz="1100" spc="-50">
                          <a:effectLst/>
                          <a:latin typeface="Verdana" panose="020B0604030504040204" pitchFamily="34" charset="0"/>
                          <a:ea typeface="Calibri" panose="020F0502020204030204" pitchFamily="34" charset="0"/>
                          <a:cs typeface="Times New Roman" panose="02020603050405020304" pitchFamily="18" charset="0"/>
                        </a:rPr>
                        <a:t> </a:t>
                      </a:r>
                      <a:r>
                        <a:rPr lang="en-US" sz="1100">
                          <a:effectLst/>
                          <a:latin typeface="Verdana" panose="020B0604030504040204" pitchFamily="34" charset="0"/>
                          <a:ea typeface="Calibri" panose="020F0502020204030204" pitchFamily="34" charset="0"/>
                          <a:cs typeface="Times New Roman" panose="02020603050405020304" pitchFamily="18" charset="0"/>
                        </a:rPr>
                        <a:t>of</a:t>
                      </a:r>
                      <a:r>
                        <a:rPr lang="en-US" sz="1100" spc="-35">
                          <a:effectLst/>
                          <a:latin typeface="Verdana" panose="020B0604030504040204" pitchFamily="34" charset="0"/>
                          <a:ea typeface="Calibri" panose="020F0502020204030204" pitchFamily="34" charset="0"/>
                          <a:cs typeface="Times New Roman" panose="02020603050405020304" pitchFamily="18" charset="0"/>
                        </a:rPr>
                        <a:t> </a:t>
                      </a:r>
                      <a:r>
                        <a:rPr lang="en-US" sz="1100" spc="-10">
                          <a:effectLst/>
                          <a:latin typeface="Verdana" panose="020B0604030504040204" pitchFamily="34" charset="0"/>
                          <a:ea typeface="Calibri" panose="020F0502020204030204" pitchFamily="34" charset="0"/>
                          <a:cs typeface="Times New Roman" panose="02020603050405020304" pitchFamily="18" charset="0"/>
                        </a:rPr>
                        <a:t>Development</a:t>
                      </a:r>
                      <a:endParaRPr lang="en-ZA"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marL="118745" marR="182880" algn="ctr">
                        <a:lnSpc>
                          <a:spcPct val="100000"/>
                        </a:lnSpc>
                        <a:spcBef>
                          <a:spcPts val="60"/>
                        </a:spcBef>
                        <a:spcAft>
                          <a:spcPts val="0"/>
                        </a:spcAft>
                      </a:pPr>
                      <a:r>
                        <a:rPr lang="en-US" sz="1100" dirty="0">
                          <a:effectLst/>
                          <a:latin typeface="Verdana" panose="020B0604030504040204" pitchFamily="34" charset="0"/>
                          <a:ea typeface="Calibri" panose="020F0502020204030204" pitchFamily="34" charset="0"/>
                          <a:cs typeface="Times New Roman" panose="02020603050405020304" pitchFamily="18" charset="0"/>
                        </a:rPr>
                        <a:t>Mixed Integrated</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ZA"/>
                    </a:p>
                  </a:txBody>
                  <a:tcPr/>
                </a:tc>
                <a:tc hMerge="1">
                  <a:txBody>
                    <a:bodyPr/>
                    <a:lstStyle/>
                    <a:p>
                      <a:endParaRPr lang="en-ZA"/>
                    </a:p>
                  </a:txBody>
                  <a:tcPr/>
                </a:tc>
                <a:tc hMerge="1">
                  <a:txBody>
                    <a:bodyPr/>
                    <a:lstStyle/>
                    <a:p>
                      <a:endParaRPr lang="en-ZA"/>
                    </a:p>
                  </a:txBody>
                  <a:tcPr>
                    <a:lnL w="12700" cap="flat" cmpd="dbl" algn="ctr">
                      <a:solidFill>
                        <a:srgbClr val="000000"/>
                      </a:solidFill>
                      <a:prstDash val="solid"/>
                      <a:round/>
                      <a:headEnd type="none" w="med" len="med"/>
                      <a:tailEnd type="none" w="med" len="med"/>
                    </a:lnL>
                  </a:tcPr>
                </a:tc>
                <a:extLst>
                  <a:ext uri="{0D108BD9-81ED-4DB2-BD59-A6C34878D82A}">
                    <a16:rowId xmlns:a16="http://schemas.microsoft.com/office/drawing/2014/main" val="564855783"/>
                  </a:ext>
                </a:extLst>
              </a:tr>
              <a:tr h="163945">
                <a:tc>
                  <a:txBody>
                    <a:bodyPr/>
                    <a:lstStyle/>
                    <a:p>
                      <a:pPr marL="45085">
                        <a:lnSpc>
                          <a:spcPct val="100000"/>
                        </a:lnSpc>
                        <a:spcBef>
                          <a:spcPts val="80"/>
                        </a:spcBef>
                        <a:spcAft>
                          <a:spcPts val="0"/>
                        </a:spcAft>
                      </a:pPr>
                      <a:r>
                        <a:rPr lang="en-US" sz="1100" spc="-10">
                          <a:effectLst/>
                          <a:latin typeface="Verdana" panose="020B0604030504040204" pitchFamily="34" charset="0"/>
                          <a:ea typeface="Calibri" panose="020F0502020204030204" pitchFamily="34" charset="0"/>
                          <a:cs typeface="Times New Roman" panose="02020603050405020304" pitchFamily="18" charset="0"/>
                        </a:rPr>
                        <a:t>Social</a:t>
                      </a:r>
                      <a:r>
                        <a:rPr lang="en-US" sz="1100" spc="-25">
                          <a:effectLst/>
                          <a:latin typeface="Verdana" panose="020B0604030504040204" pitchFamily="34" charset="0"/>
                          <a:ea typeface="Calibri" panose="020F0502020204030204" pitchFamily="34" charset="0"/>
                          <a:cs typeface="Times New Roman" panose="02020603050405020304" pitchFamily="18" charset="0"/>
                        </a:rPr>
                        <a:t> </a:t>
                      </a:r>
                      <a:r>
                        <a:rPr lang="en-US" sz="1100" spc="-10">
                          <a:effectLst/>
                          <a:latin typeface="Verdana" panose="020B0604030504040204" pitchFamily="34" charset="0"/>
                          <a:ea typeface="Calibri" panose="020F0502020204030204" pitchFamily="34" charset="0"/>
                          <a:cs typeface="Times New Roman" panose="02020603050405020304" pitchFamily="18" charset="0"/>
                        </a:rPr>
                        <a:t>Amenities</a:t>
                      </a:r>
                      <a:endParaRPr lang="en-ZA"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11430" algn="ctr">
                        <a:lnSpc>
                          <a:spcPct val="100000"/>
                        </a:lnSpc>
                        <a:spcBef>
                          <a:spcPts val="80"/>
                        </a:spcBef>
                        <a:spcAft>
                          <a:spcPts val="0"/>
                        </a:spcAft>
                      </a:pPr>
                      <a:r>
                        <a:rPr lang="en-US" sz="1100" dirty="0">
                          <a:effectLst/>
                          <a:latin typeface="Verdana" panose="020B0604030504040204" pitchFamily="34" charset="0"/>
                          <a:ea typeface="Calibri" panose="020F0502020204030204" pitchFamily="34" charset="0"/>
                          <a:cs typeface="Times New Roman" panose="02020603050405020304" pitchFamily="18" charset="0"/>
                        </a:rPr>
                        <a:t>8</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ZA"/>
                    </a:p>
                  </a:txBody>
                  <a:tcPr/>
                </a:tc>
                <a:tc gridSpan="2">
                  <a:txBody>
                    <a:bodyPr/>
                    <a:lstStyle/>
                    <a:p>
                      <a:pPr marL="11430" algn="ctr">
                        <a:lnSpc>
                          <a:spcPct val="100000"/>
                        </a:lnSpc>
                        <a:spcBef>
                          <a:spcPts val="80"/>
                        </a:spcBef>
                        <a:spcAft>
                          <a:spcPts val="0"/>
                        </a:spcAft>
                      </a:pPr>
                      <a:r>
                        <a:rPr lang="en-US" sz="1100">
                          <a:effectLst/>
                          <a:latin typeface="Verdana" panose="020B0604030504040204" pitchFamily="34" charset="0"/>
                          <a:ea typeface="Calibri" panose="020F0502020204030204" pitchFamily="34" charset="0"/>
                          <a:cs typeface="Times New Roman" panose="02020603050405020304" pitchFamily="18" charset="0"/>
                        </a:rPr>
                        <a:t>6</a:t>
                      </a:r>
                      <a:endParaRPr lang="en-ZA"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ZA"/>
                    </a:p>
                  </a:txBody>
                  <a:tcPr>
                    <a:lnL w="12700" cap="flat" cmpd="dbl" algn="ctr">
                      <a:solidFill>
                        <a:srgbClr val="000000"/>
                      </a:solidFill>
                      <a:prstDash val="solid"/>
                      <a:round/>
                      <a:headEnd type="none" w="med" len="med"/>
                      <a:tailEnd type="none" w="med" len="med"/>
                    </a:lnL>
                  </a:tcPr>
                </a:tc>
                <a:extLst>
                  <a:ext uri="{0D108BD9-81ED-4DB2-BD59-A6C34878D82A}">
                    <a16:rowId xmlns:a16="http://schemas.microsoft.com/office/drawing/2014/main" val="4065294174"/>
                  </a:ext>
                </a:extLst>
              </a:tr>
              <a:tr h="205409">
                <a:tc>
                  <a:txBody>
                    <a:bodyPr/>
                    <a:lstStyle/>
                    <a:p>
                      <a:pPr marL="45085">
                        <a:lnSpc>
                          <a:spcPct val="100000"/>
                        </a:lnSpc>
                        <a:spcBef>
                          <a:spcPts val="80"/>
                        </a:spcBef>
                        <a:spcAft>
                          <a:spcPts val="0"/>
                        </a:spcAft>
                      </a:pPr>
                      <a:r>
                        <a:rPr lang="en-US" sz="1100" spc="-20" dirty="0">
                          <a:effectLst/>
                          <a:latin typeface="Verdana" panose="020B0604030504040204" pitchFamily="34" charset="0"/>
                          <a:ea typeface="Calibri" panose="020F0502020204030204" pitchFamily="34" charset="0"/>
                          <a:cs typeface="Times New Roman" panose="02020603050405020304" pitchFamily="18" charset="0"/>
                        </a:rPr>
                        <a:t>External</a:t>
                      </a:r>
                      <a:r>
                        <a:rPr lang="en-US" sz="1100" dirty="0">
                          <a:effectLst/>
                          <a:latin typeface="Verdana" panose="020B0604030504040204" pitchFamily="34" charset="0"/>
                          <a:ea typeface="Calibri" panose="020F0502020204030204" pitchFamily="34" charset="0"/>
                          <a:cs typeface="Times New Roman" panose="02020603050405020304" pitchFamily="18" charset="0"/>
                        </a:rPr>
                        <a:t> </a:t>
                      </a:r>
                      <a:r>
                        <a:rPr lang="en-US" sz="1100" spc="-20" dirty="0">
                          <a:effectLst/>
                          <a:latin typeface="Verdana" panose="020B0604030504040204" pitchFamily="34" charset="0"/>
                          <a:ea typeface="Calibri" panose="020F0502020204030204" pitchFamily="34" charset="0"/>
                          <a:cs typeface="Times New Roman" panose="02020603050405020304" pitchFamily="18" charset="0"/>
                        </a:rPr>
                        <a:t>Bulk</a:t>
                      </a:r>
                      <a:r>
                        <a:rPr lang="en-US" sz="1100" spc="25" dirty="0">
                          <a:effectLst/>
                          <a:latin typeface="Verdana" panose="020B0604030504040204" pitchFamily="34" charset="0"/>
                          <a:ea typeface="Calibri" panose="020F0502020204030204" pitchFamily="34" charset="0"/>
                          <a:cs typeface="Times New Roman" panose="02020603050405020304" pitchFamily="18" charset="0"/>
                        </a:rPr>
                        <a:t> </a:t>
                      </a:r>
                      <a:r>
                        <a:rPr lang="en-US" sz="1100" spc="-20" dirty="0">
                          <a:effectLst/>
                          <a:latin typeface="Verdana" panose="020B0604030504040204" pitchFamily="34" charset="0"/>
                          <a:ea typeface="Calibri" panose="020F0502020204030204" pitchFamily="34" charset="0"/>
                          <a:cs typeface="Times New Roman" panose="02020603050405020304" pitchFamily="18" charset="0"/>
                        </a:rPr>
                        <a:t>Infrastructure</a:t>
                      </a:r>
                      <a:r>
                        <a:rPr lang="en-US" sz="1100" spc="15" dirty="0">
                          <a:effectLst/>
                          <a:latin typeface="Verdana" panose="020B0604030504040204" pitchFamily="34" charset="0"/>
                          <a:ea typeface="Calibri" panose="020F0502020204030204" pitchFamily="34" charset="0"/>
                          <a:cs typeface="Times New Roman" panose="02020603050405020304" pitchFamily="18" charset="0"/>
                        </a:rPr>
                        <a:t> </a:t>
                      </a:r>
                      <a:r>
                        <a:rPr lang="en-US" sz="1100" spc="-20" dirty="0">
                          <a:effectLst/>
                          <a:latin typeface="Verdana" panose="020B0604030504040204" pitchFamily="34" charset="0"/>
                          <a:ea typeface="Calibri" panose="020F0502020204030204" pitchFamily="34" charset="0"/>
                          <a:cs typeface="Times New Roman" panose="02020603050405020304" pitchFamily="18" charset="0"/>
                        </a:rPr>
                        <a:t>&amp;</a:t>
                      </a:r>
                      <a:r>
                        <a:rPr lang="en-US" sz="1100" spc="30" dirty="0">
                          <a:effectLst/>
                          <a:latin typeface="Verdana" panose="020B0604030504040204" pitchFamily="34" charset="0"/>
                          <a:ea typeface="Calibri" panose="020F0502020204030204" pitchFamily="34" charset="0"/>
                          <a:cs typeface="Times New Roman" panose="02020603050405020304" pitchFamily="18" charset="0"/>
                        </a:rPr>
                        <a:t> </a:t>
                      </a:r>
                      <a:r>
                        <a:rPr lang="en-US" sz="1100" spc="-20" dirty="0">
                          <a:effectLst/>
                          <a:latin typeface="Verdana" panose="020B0604030504040204" pitchFamily="34" charset="0"/>
                          <a:ea typeface="Calibri" panose="020F0502020204030204" pitchFamily="34" charset="0"/>
                          <a:cs typeface="Times New Roman" panose="02020603050405020304" pitchFamily="18" charset="0"/>
                        </a:rPr>
                        <a:t>Contributions</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53340">
                        <a:lnSpc>
                          <a:spcPct val="100000"/>
                        </a:lnSpc>
                        <a:spcBef>
                          <a:spcPts val="80"/>
                        </a:spcBef>
                        <a:spcAft>
                          <a:spcPts val="0"/>
                        </a:spcAft>
                      </a:pPr>
                      <a:r>
                        <a:rPr lang="en-US" sz="1100" dirty="0">
                          <a:effectLst/>
                          <a:latin typeface="Verdana" panose="020B0604030504040204" pitchFamily="34" charset="0"/>
                          <a:ea typeface="Calibri" panose="020F0502020204030204" pitchFamily="34" charset="0"/>
                          <a:cs typeface="Times New Roman" panose="02020603050405020304" pitchFamily="18" charset="0"/>
                        </a:rPr>
                        <a:t>R 1</a:t>
                      </a:r>
                      <a:r>
                        <a:rPr lang="en-US" sz="1100" spc="-35" dirty="0">
                          <a:effectLst/>
                          <a:latin typeface="Verdana" panose="020B0604030504040204" pitchFamily="34" charset="0"/>
                          <a:ea typeface="Calibri" panose="020F0502020204030204" pitchFamily="34" charset="0"/>
                          <a:cs typeface="Times New Roman" panose="02020603050405020304" pitchFamily="18" charset="0"/>
                        </a:rPr>
                        <a:t> </a:t>
                      </a:r>
                      <a:r>
                        <a:rPr lang="en-US" sz="1100" dirty="0">
                          <a:effectLst/>
                          <a:latin typeface="Verdana" panose="020B0604030504040204" pitchFamily="34" charset="0"/>
                          <a:ea typeface="Calibri" panose="020F0502020204030204" pitchFamily="34" charset="0"/>
                          <a:cs typeface="Times New Roman" panose="02020603050405020304" pitchFamily="18" charset="0"/>
                        </a:rPr>
                        <a:t>264</a:t>
                      </a:r>
                      <a:r>
                        <a:rPr lang="en-US" sz="1100" spc="-35" dirty="0">
                          <a:effectLst/>
                          <a:latin typeface="Verdana" panose="020B0604030504040204" pitchFamily="34" charset="0"/>
                          <a:ea typeface="Calibri" panose="020F0502020204030204" pitchFamily="34" charset="0"/>
                          <a:cs typeface="Times New Roman" panose="02020603050405020304" pitchFamily="18" charset="0"/>
                        </a:rPr>
                        <a:t> </a:t>
                      </a:r>
                      <a:r>
                        <a:rPr lang="en-US" sz="1100" dirty="0">
                          <a:effectLst/>
                          <a:latin typeface="Verdana" panose="020B0604030504040204" pitchFamily="34" charset="0"/>
                          <a:ea typeface="Calibri" panose="020F0502020204030204" pitchFamily="34" charset="0"/>
                          <a:cs typeface="Times New Roman" panose="02020603050405020304" pitchFamily="18" charset="0"/>
                        </a:rPr>
                        <a:t>139</a:t>
                      </a:r>
                      <a:r>
                        <a:rPr lang="en-US" sz="1100" spc="-35" dirty="0">
                          <a:effectLst/>
                          <a:latin typeface="Verdana" panose="020B0604030504040204" pitchFamily="34" charset="0"/>
                          <a:ea typeface="Calibri" panose="020F0502020204030204" pitchFamily="34" charset="0"/>
                          <a:cs typeface="Times New Roman" panose="02020603050405020304" pitchFamily="18" charset="0"/>
                        </a:rPr>
                        <a:t> </a:t>
                      </a:r>
                      <a:r>
                        <a:rPr lang="en-US" sz="1100" spc="-10" dirty="0">
                          <a:effectLst/>
                          <a:latin typeface="Verdana" panose="020B0604030504040204" pitchFamily="34" charset="0"/>
                          <a:ea typeface="Calibri" panose="020F0502020204030204" pitchFamily="34" charset="0"/>
                          <a:cs typeface="Times New Roman" panose="02020603050405020304" pitchFamily="18" charset="0"/>
                        </a:rPr>
                        <a:t>388,06</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ZA"/>
                    </a:p>
                  </a:txBody>
                  <a:tcPr/>
                </a:tc>
                <a:tc>
                  <a:txBody>
                    <a:bodyPr/>
                    <a:lstStyle/>
                    <a:p>
                      <a:pPr marL="64135">
                        <a:lnSpc>
                          <a:spcPct val="100000"/>
                        </a:lnSpc>
                        <a:spcBef>
                          <a:spcPts val="80"/>
                        </a:spcBef>
                        <a:spcAft>
                          <a:spcPts val="0"/>
                        </a:spcAft>
                      </a:pPr>
                      <a:r>
                        <a:rPr lang="en-US" sz="1100">
                          <a:effectLst/>
                          <a:latin typeface="Verdana" panose="020B0604030504040204" pitchFamily="34" charset="0"/>
                          <a:ea typeface="Calibri" panose="020F0502020204030204" pitchFamily="34" charset="0"/>
                          <a:cs typeface="Times New Roman" panose="02020603050405020304" pitchFamily="18" charset="0"/>
                        </a:rPr>
                        <a:t>R</a:t>
                      </a:r>
                      <a:endParaRPr lang="en-ZA"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dbl"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40640" algn="r">
                        <a:lnSpc>
                          <a:spcPct val="100000"/>
                        </a:lnSpc>
                        <a:spcBef>
                          <a:spcPts val="80"/>
                        </a:spcBef>
                        <a:spcAft>
                          <a:spcPts val="0"/>
                        </a:spcAft>
                      </a:pPr>
                      <a:r>
                        <a:rPr lang="en-US" sz="1100">
                          <a:effectLst/>
                          <a:latin typeface="Verdana" panose="020B0604030504040204" pitchFamily="34" charset="0"/>
                          <a:ea typeface="Calibri" panose="020F0502020204030204" pitchFamily="34" charset="0"/>
                          <a:cs typeface="Times New Roman" panose="02020603050405020304" pitchFamily="18" charset="0"/>
                        </a:rPr>
                        <a:t>66</a:t>
                      </a:r>
                      <a:r>
                        <a:rPr lang="en-US" sz="1100" spc="-40">
                          <a:effectLst/>
                          <a:latin typeface="Verdana" panose="020B0604030504040204" pitchFamily="34" charset="0"/>
                          <a:ea typeface="Calibri" panose="020F0502020204030204" pitchFamily="34" charset="0"/>
                          <a:cs typeface="Times New Roman" panose="02020603050405020304" pitchFamily="18" charset="0"/>
                        </a:rPr>
                        <a:t> </a:t>
                      </a:r>
                      <a:r>
                        <a:rPr lang="en-US" sz="1100">
                          <a:effectLst/>
                          <a:latin typeface="Verdana" panose="020B0604030504040204" pitchFamily="34" charset="0"/>
                          <a:ea typeface="Calibri" panose="020F0502020204030204" pitchFamily="34" charset="0"/>
                          <a:cs typeface="Times New Roman" panose="02020603050405020304" pitchFamily="18" charset="0"/>
                        </a:rPr>
                        <a:t>533</a:t>
                      </a:r>
                      <a:r>
                        <a:rPr lang="en-US" sz="1100" spc="-35">
                          <a:effectLst/>
                          <a:latin typeface="Verdana" panose="020B0604030504040204" pitchFamily="34" charset="0"/>
                          <a:ea typeface="Calibri" panose="020F0502020204030204" pitchFamily="34" charset="0"/>
                          <a:cs typeface="Times New Roman" panose="02020603050405020304" pitchFamily="18" charset="0"/>
                        </a:rPr>
                        <a:t> </a:t>
                      </a:r>
                      <a:r>
                        <a:rPr lang="en-US" sz="1100" spc="-10">
                          <a:effectLst/>
                          <a:latin typeface="Verdana" panose="020B0604030504040204" pitchFamily="34" charset="0"/>
                          <a:ea typeface="Calibri" panose="020F0502020204030204" pitchFamily="34" charset="0"/>
                          <a:cs typeface="Times New Roman" panose="02020603050405020304" pitchFamily="18" charset="0"/>
                        </a:rPr>
                        <a:t>652,00</a:t>
                      </a:r>
                      <a:endParaRPr lang="en-ZA"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w="12700" cap="flat" cmpd="dbl"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2079294"/>
                  </a:ext>
                </a:extLst>
              </a:tr>
              <a:tr h="241711">
                <a:tc>
                  <a:txBody>
                    <a:bodyPr/>
                    <a:lstStyle/>
                    <a:p>
                      <a:pPr marL="45085">
                        <a:lnSpc>
                          <a:spcPct val="100000"/>
                        </a:lnSpc>
                        <a:spcBef>
                          <a:spcPts val="80"/>
                        </a:spcBef>
                        <a:spcAft>
                          <a:spcPts val="0"/>
                        </a:spcAft>
                      </a:pPr>
                      <a:r>
                        <a:rPr lang="en-US" sz="1100">
                          <a:effectLst/>
                          <a:latin typeface="Verdana" panose="020B0604030504040204" pitchFamily="34" charset="0"/>
                          <a:ea typeface="Calibri" panose="020F0502020204030204" pitchFamily="34" charset="0"/>
                          <a:cs typeface="Times New Roman" panose="02020603050405020304" pitchFamily="18" charset="0"/>
                        </a:rPr>
                        <a:t>Internal</a:t>
                      </a:r>
                      <a:r>
                        <a:rPr lang="en-US" sz="1100" spc="-30">
                          <a:effectLst/>
                          <a:latin typeface="Verdana" panose="020B0604030504040204" pitchFamily="34" charset="0"/>
                          <a:ea typeface="Calibri" panose="020F0502020204030204" pitchFamily="34" charset="0"/>
                          <a:cs typeface="Times New Roman" panose="02020603050405020304" pitchFamily="18" charset="0"/>
                        </a:rPr>
                        <a:t> </a:t>
                      </a:r>
                      <a:r>
                        <a:rPr lang="en-US" sz="1100" spc="-10">
                          <a:effectLst/>
                          <a:latin typeface="Verdana" panose="020B0604030504040204" pitchFamily="34" charset="0"/>
                          <a:ea typeface="Calibri" panose="020F0502020204030204" pitchFamily="34" charset="0"/>
                          <a:cs typeface="Times New Roman" panose="02020603050405020304" pitchFamily="18" charset="0"/>
                        </a:rPr>
                        <a:t>Reticulation</a:t>
                      </a:r>
                      <a:endParaRPr lang="en-ZA"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53340">
                        <a:lnSpc>
                          <a:spcPct val="100000"/>
                        </a:lnSpc>
                        <a:spcBef>
                          <a:spcPts val="80"/>
                        </a:spcBef>
                        <a:spcAft>
                          <a:spcPts val="0"/>
                        </a:spcAft>
                      </a:pPr>
                      <a:r>
                        <a:rPr lang="en-US" sz="1100" dirty="0">
                          <a:effectLst/>
                          <a:latin typeface="Verdana" panose="020B0604030504040204" pitchFamily="34" charset="0"/>
                          <a:ea typeface="Calibri" panose="020F0502020204030204" pitchFamily="34" charset="0"/>
                          <a:cs typeface="Times New Roman" panose="02020603050405020304" pitchFamily="18" charset="0"/>
                        </a:rPr>
                        <a:t>R 1</a:t>
                      </a:r>
                      <a:r>
                        <a:rPr lang="en-US" sz="1100" spc="-35" dirty="0">
                          <a:effectLst/>
                          <a:latin typeface="Verdana" panose="020B0604030504040204" pitchFamily="34" charset="0"/>
                          <a:ea typeface="Calibri" panose="020F0502020204030204" pitchFamily="34" charset="0"/>
                          <a:cs typeface="Times New Roman" panose="02020603050405020304" pitchFamily="18" charset="0"/>
                        </a:rPr>
                        <a:t> </a:t>
                      </a:r>
                      <a:r>
                        <a:rPr lang="en-US" sz="1100" dirty="0">
                          <a:effectLst/>
                          <a:latin typeface="Verdana" panose="020B0604030504040204" pitchFamily="34" charset="0"/>
                          <a:ea typeface="Calibri" panose="020F0502020204030204" pitchFamily="34" charset="0"/>
                          <a:cs typeface="Times New Roman" panose="02020603050405020304" pitchFamily="18" charset="0"/>
                        </a:rPr>
                        <a:t>719</a:t>
                      </a:r>
                      <a:r>
                        <a:rPr lang="en-US" sz="1100" spc="-35" dirty="0">
                          <a:effectLst/>
                          <a:latin typeface="Verdana" panose="020B0604030504040204" pitchFamily="34" charset="0"/>
                          <a:ea typeface="Calibri" panose="020F0502020204030204" pitchFamily="34" charset="0"/>
                          <a:cs typeface="Times New Roman" panose="02020603050405020304" pitchFamily="18" charset="0"/>
                        </a:rPr>
                        <a:t> </a:t>
                      </a:r>
                      <a:r>
                        <a:rPr lang="en-US" sz="1100" dirty="0">
                          <a:effectLst/>
                          <a:latin typeface="Verdana" panose="020B0604030504040204" pitchFamily="34" charset="0"/>
                          <a:ea typeface="Calibri" panose="020F0502020204030204" pitchFamily="34" charset="0"/>
                          <a:cs typeface="Times New Roman" panose="02020603050405020304" pitchFamily="18" charset="0"/>
                        </a:rPr>
                        <a:t>432</a:t>
                      </a:r>
                      <a:r>
                        <a:rPr lang="en-US" sz="1100" spc="-35" dirty="0">
                          <a:effectLst/>
                          <a:latin typeface="Verdana" panose="020B0604030504040204" pitchFamily="34" charset="0"/>
                          <a:ea typeface="Calibri" panose="020F0502020204030204" pitchFamily="34" charset="0"/>
                          <a:cs typeface="Times New Roman" panose="02020603050405020304" pitchFamily="18" charset="0"/>
                        </a:rPr>
                        <a:t> </a:t>
                      </a:r>
                      <a:r>
                        <a:rPr lang="en-US" sz="1100" spc="-10" dirty="0">
                          <a:effectLst/>
                          <a:latin typeface="Verdana" panose="020B0604030504040204" pitchFamily="34" charset="0"/>
                          <a:ea typeface="Calibri" panose="020F0502020204030204" pitchFamily="34" charset="0"/>
                          <a:cs typeface="Times New Roman" panose="02020603050405020304" pitchFamily="18" charset="0"/>
                        </a:rPr>
                        <a:t>900,00</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ZA"/>
                    </a:p>
                  </a:txBody>
                  <a:tcPr/>
                </a:tc>
                <a:tc>
                  <a:txBody>
                    <a:bodyPr/>
                    <a:lstStyle/>
                    <a:p>
                      <a:pPr marL="64135">
                        <a:lnSpc>
                          <a:spcPct val="100000"/>
                        </a:lnSpc>
                        <a:spcBef>
                          <a:spcPts val="80"/>
                        </a:spcBef>
                        <a:spcAft>
                          <a:spcPts val="0"/>
                        </a:spcAft>
                      </a:pPr>
                      <a:r>
                        <a:rPr lang="en-US" sz="1100">
                          <a:effectLst/>
                          <a:latin typeface="Verdana" panose="020B0604030504040204" pitchFamily="34" charset="0"/>
                          <a:ea typeface="Calibri" panose="020F0502020204030204" pitchFamily="34" charset="0"/>
                          <a:cs typeface="Times New Roman" panose="02020603050405020304" pitchFamily="18" charset="0"/>
                        </a:rPr>
                        <a:t>R</a:t>
                      </a:r>
                      <a:endParaRPr lang="en-ZA"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dbl"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40640" algn="r">
                        <a:lnSpc>
                          <a:spcPct val="100000"/>
                        </a:lnSpc>
                        <a:spcBef>
                          <a:spcPts val="80"/>
                        </a:spcBef>
                        <a:spcAft>
                          <a:spcPts val="0"/>
                        </a:spcAft>
                      </a:pPr>
                      <a:r>
                        <a:rPr lang="en-US" sz="1100">
                          <a:effectLst/>
                          <a:latin typeface="Verdana" panose="020B0604030504040204" pitchFamily="34" charset="0"/>
                          <a:ea typeface="Calibri" panose="020F0502020204030204" pitchFamily="34" charset="0"/>
                          <a:cs typeface="Times New Roman" panose="02020603050405020304" pitchFamily="18" charset="0"/>
                        </a:rPr>
                        <a:t>262</a:t>
                      </a:r>
                      <a:r>
                        <a:rPr lang="en-US" sz="1100" spc="-45">
                          <a:effectLst/>
                          <a:latin typeface="Verdana" panose="020B0604030504040204" pitchFamily="34" charset="0"/>
                          <a:ea typeface="Calibri" panose="020F0502020204030204" pitchFamily="34" charset="0"/>
                          <a:cs typeface="Times New Roman" panose="02020603050405020304" pitchFamily="18" charset="0"/>
                        </a:rPr>
                        <a:t> </a:t>
                      </a:r>
                      <a:r>
                        <a:rPr lang="en-US" sz="1100">
                          <a:effectLst/>
                          <a:latin typeface="Verdana" panose="020B0604030504040204" pitchFamily="34" charset="0"/>
                          <a:ea typeface="Calibri" panose="020F0502020204030204" pitchFamily="34" charset="0"/>
                          <a:cs typeface="Times New Roman" panose="02020603050405020304" pitchFamily="18" charset="0"/>
                        </a:rPr>
                        <a:t>488</a:t>
                      </a:r>
                      <a:r>
                        <a:rPr lang="en-US" sz="1100" spc="-45">
                          <a:effectLst/>
                          <a:latin typeface="Verdana" panose="020B0604030504040204" pitchFamily="34" charset="0"/>
                          <a:ea typeface="Calibri" panose="020F0502020204030204" pitchFamily="34" charset="0"/>
                          <a:cs typeface="Times New Roman" panose="02020603050405020304" pitchFamily="18" charset="0"/>
                        </a:rPr>
                        <a:t> </a:t>
                      </a:r>
                      <a:r>
                        <a:rPr lang="en-US" sz="1100" spc="-10">
                          <a:effectLst/>
                          <a:latin typeface="Verdana" panose="020B0604030504040204" pitchFamily="34" charset="0"/>
                          <a:ea typeface="Calibri" panose="020F0502020204030204" pitchFamily="34" charset="0"/>
                          <a:cs typeface="Times New Roman" panose="02020603050405020304" pitchFamily="18" charset="0"/>
                        </a:rPr>
                        <a:t>600,00</a:t>
                      </a:r>
                      <a:endParaRPr lang="en-ZA"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w="127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31342821"/>
                  </a:ext>
                </a:extLst>
              </a:tr>
              <a:tr h="241711">
                <a:tc>
                  <a:txBody>
                    <a:bodyPr/>
                    <a:lstStyle/>
                    <a:p>
                      <a:pPr marL="45085">
                        <a:lnSpc>
                          <a:spcPct val="100000"/>
                        </a:lnSpc>
                        <a:spcBef>
                          <a:spcPts val="80"/>
                        </a:spcBef>
                        <a:spcAft>
                          <a:spcPts val="0"/>
                        </a:spcAft>
                      </a:pPr>
                      <a:r>
                        <a:rPr lang="en-US" sz="1100" spc="-10">
                          <a:effectLst/>
                          <a:latin typeface="Verdana" panose="020B0604030504040204" pitchFamily="34" charset="0"/>
                          <a:ea typeface="Calibri" panose="020F0502020204030204" pitchFamily="34" charset="0"/>
                          <a:cs typeface="Times New Roman" panose="02020603050405020304" pitchFamily="18" charset="0"/>
                        </a:rPr>
                        <a:t>Electrical</a:t>
                      </a:r>
                      <a:r>
                        <a:rPr lang="en-US" sz="1100" spc="-50">
                          <a:effectLst/>
                          <a:latin typeface="Verdana" panose="020B0604030504040204" pitchFamily="34" charset="0"/>
                          <a:ea typeface="Calibri" panose="020F0502020204030204" pitchFamily="34" charset="0"/>
                          <a:cs typeface="Times New Roman" panose="02020603050405020304" pitchFamily="18" charset="0"/>
                        </a:rPr>
                        <a:t> </a:t>
                      </a:r>
                      <a:r>
                        <a:rPr lang="en-US" sz="1100" spc="-10">
                          <a:effectLst/>
                          <a:latin typeface="Verdana" panose="020B0604030504040204" pitchFamily="34" charset="0"/>
                          <a:ea typeface="Calibri" panose="020F0502020204030204" pitchFamily="34" charset="0"/>
                          <a:cs typeface="Times New Roman" panose="02020603050405020304" pitchFamily="18" charset="0"/>
                        </a:rPr>
                        <a:t>Infrastructure</a:t>
                      </a:r>
                      <a:r>
                        <a:rPr lang="en-US" sz="1100" spc="-40">
                          <a:effectLst/>
                          <a:latin typeface="Verdana" panose="020B0604030504040204" pitchFamily="34" charset="0"/>
                          <a:ea typeface="Calibri" panose="020F0502020204030204" pitchFamily="34" charset="0"/>
                          <a:cs typeface="Times New Roman" panose="02020603050405020304" pitchFamily="18" charset="0"/>
                        </a:rPr>
                        <a:t> </a:t>
                      </a:r>
                      <a:r>
                        <a:rPr lang="en-US" sz="1100" spc="-10">
                          <a:effectLst/>
                          <a:latin typeface="Verdana" panose="020B0604030504040204" pitchFamily="34" charset="0"/>
                          <a:ea typeface="Calibri" panose="020F0502020204030204" pitchFamily="34" charset="0"/>
                          <a:cs typeface="Times New Roman" panose="02020603050405020304" pitchFamily="18" charset="0"/>
                        </a:rPr>
                        <a:t>&amp;</a:t>
                      </a:r>
                      <a:r>
                        <a:rPr lang="en-US" sz="1100" spc="-30">
                          <a:effectLst/>
                          <a:latin typeface="Verdana" panose="020B0604030504040204" pitchFamily="34" charset="0"/>
                          <a:ea typeface="Calibri" panose="020F0502020204030204" pitchFamily="34" charset="0"/>
                          <a:cs typeface="Times New Roman" panose="02020603050405020304" pitchFamily="18" charset="0"/>
                        </a:rPr>
                        <a:t> </a:t>
                      </a:r>
                      <a:r>
                        <a:rPr lang="en-US" sz="1100" spc="-10">
                          <a:effectLst/>
                          <a:latin typeface="Verdana" panose="020B0604030504040204" pitchFamily="34" charset="0"/>
                          <a:ea typeface="Calibri" panose="020F0502020204030204" pitchFamily="34" charset="0"/>
                          <a:cs typeface="Times New Roman" panose="02020603050405020304" pitchFamily="18" charset="0"/>
                        </a:rPr>
                        <a:t>Contributions</a:t>
                      </a:r>
                      <a:endParaRPr lang="en-ZA"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53340">
                        <a:lnSpc>
                          <a:spcPct val="100000"/>
                        </a:lnSpc>
                        <a:spcBef>
                          <a:spcPts val="80"/>
                        </a:spcBef>
                        <a:spcAft>
                          <a:spcPts val="0"/>
                        </a:spcAft>
                      </a:pPr>
                      <a:r>
                        <a:rPr lang="en-US" sz="1100" dirty="0">
                          <a:effectLst/>
                          <a:latin typeface="Verdana" panose="020B0604030504040204" pitchFamily="34" charset="0"/>
                          <a:ea typeface="Calibri" panose="020F0502020204030204" pitchFamily="34" charset="0"/>
                          <a:cs typeface="Times New Roman" panose="02020603050405020304" pitchFamily="18" charset="0"/>
                        </a:rPr>
                        <a:t>R 100</a:t>
                      </a:r>
                      <a:r>
                        <a:rPr lang="en-US" sz="1100" spc="-45" dirty="0">
                          <a:effectLst/>
                          <a:latin typeface="Verdana" panose="020B0604030504040204" pitchFamily="34" charset="0"/>
                          <a:ea typeface="Calibri" panose="020F0502020204030204" pitchFamily="34" charset="0"/>
                          <a:cs typeface="Times New Roman" panose="02020603050405020304" pitchFamily="18" charset="0"/>
                        </a:rPr>
                        <a:t> </a:t>
                      </a:r>
                      <a:r>
                        <a:rPr lang="en-US" sz="1100" dirty="0">
                          <a:effectLst/>
                          <a:latin typeface="Verdana" panose="020B0604030504040204" pitchFamily="34" charset="0"/>
                          <a:ea typeface="Calibri" panose="020F0502020204030204" pitchFamily="34" charset="0"/>
                          <a:cs typeface="Times New Roman" panose="02020603050405020304" pitchFamily="18" charset="0"/>
                        </a:rPr>
                        <a:t>830</a:t>
                      </a:r>
                      <a:r>
                        <a:rPr lang="en-US" sz="1100" spc="-45" dirty="0">
                          <a:effectLst/>
                          <a:latin typeface="Verdana" panose="020B0604030504040204" pitchFamily="34" charset="0"/>
                          <a:ea typeface="Calibri" panose="020F0502020204030204" pitchFamily="34" charset="0"/>
                          <a:cs typeface="Times New Roman" panose="02020603050405020304" pitchFamily="18" charset="0"/>
                        </a:rPr>
                        <a:t> </a:t>
                      </a:r>
                      <a:r>
                        <a:rPr lang="en-US" sz="1100" spc="-10" dirty="0">
                          <a:effectLst/>
                          <a:latin typeface="Verdana" panose="020B0604030504040204" pitchFamily="34" charset="0"/>
                          <a:ea typeface="Calibri" panose="020F0502020204030204" pitchFamily="34" charset="0"/>
                          <a:cs typeface="Times New Roman" panose="02020603050405020304" pitchFamily="18" charset="0"/>
                        </a:rPr>
                        <a:t>584,34</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ZA"/>
                    </a:p>
                  </a:txBody>
                  <a:tcPr/>
                </a:tc>
                <a:tc>
                  <a:txBody>
                    <a:bodyPr/>
                    <a:lstStyle/>
                    <a:p>
                      <a:pPr marL="64135">
                        <a:lnSpc>
                          <a:spcPct val="100000"/>
                        </a:lnSpc>
                        <a:spcBef>
                          <a:spcPts val="80"/>
                        </a:spcBef>
                        <a:spcAft>
                          <a:spcPts val="0"/>
                        </a:spcAft>
                      </a:pPr>
                      <a:r>
                        <a:rPr lang="en-US" sz="1100">
                          <a:effectLst/>
                          <a:latin typeface="Verdana" panose="020B0604030504040204" pitchFamily="34" charset="0"/>
                          <a:ea typeface="Calibri" panose="020F0502020204030204" pitchFamily="34" charset="0"/>
                          <a:cs typeface="Times New Roman" panose="02020603050405020304" pitchFamily="18" charset="0"/>
                        </a:rPr>
                        <a:t>R</a:t>
                      </a:r>
                      <a:endParaRPr lang="en-ZA"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dbl"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40640" algn="r">
                        <a:lnSpc>
                          <a:spcPct val="100000"/>
                        </a:lnSpc>
                        <a:spcBef>
                          <a:spcPts val="80"/>
                        </a:spcBef>
                        <a:spcAft>
                          <a:spcPts val="0"/>
                        </a:spcAft>
                      </a:pPr>
                      <a:r>
                        <a:rPr lang="en-US" sz="1100">
                          <a:effectLst/>
                          <a:latin typeface="Verdana" panose="020B0604030504040204" pitchFamily="34" charset="0"/>
                          <a:ea typeface="Calibri" panose="020F0502020204030204" pitchFamily="34" charset="0"/>
                          <a:cs typeface="Times New Roman" panose="02020603050405020304" pitchFamily="18" charset="0"/>
                        </a:rPr>
                        <a:t>7</a:t>
                      </a:r>
                      <a:r>
                        <a:rPr lang="en-US" sz="1100" spc="-40">
                          <a:effectLst/>
                          <a:latin typeface="Verdana" panose="020B0604030504040204" pitchFamily="34" charset="0"/>
                          <a:ea typeface="Calibri" panose="020F0502020204030204" pitchFamily="34" charset="0"/>
                          <a:cs typeface="Times New Roman" panose="02020603050405020304" pitchFamily="18" charset="0"/>
                        </a:rPr>
                        <a:t> </a:t>
                      </a:r>
                      <a:r>
                        <a:rPr lang="en-US" sz="1100">
                          <a:effectLst/>
                          <a:latin typeface="Verdana" panose="020B0604030504040204" pitchFamily="34" charset="0"/>
                          <a:ea typeface="Calibri" panose="020F0502020204030204" pitchFamily="34" charset="0"/>
                          <a:cs typeface="Times New Roman" panose="02020603050405020304" pitchFamily="18" charset="0"/>
                        </a:rPr>
                        <a:t>589</a:t>
                      </a:r>
                      <a:r>
                        <a:rPr lang="en-US" sz="1100" spc="-30">
                          <a:effectLst/>
                          <a:latin typeface="Verdana" panose="020B0604030504040204" pitchFamily="34" charset="0"/>
                          <a:ea typeface="Calibri" panose="020F0502020204030204" pitchFamily="34" charset="0"/>
                          <a:cs typeface="Times New Roman" panose="02020603050405020304" pitchFamily="18" charset="0"/>
                        </a:rPr>
                        <a:t> </a:t>
                      </a:r>
                      <a:r>
                        <a:rPr lang="en-US" sz="1100" spc="-10">
                          <a:effectLst/>
                          <a:latin typeface="Verdana" panose="020B0604030504040204" pitchFamily="34" charset="0"/>
                          <a:ea typeface="Calibri" panose="020F0502020204030204" pitchFamily="34" charset="0"/>
                          <a:cs typeface="Times New Roman" panose="02020603050405020304" pitchFamily="18" charset="0"/>
                        </a:rPr>
                        <a:t>398,82</a:t>
                      </a:r>
                      <a:endParaRPr lang="en-ZA"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w="127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9769909"/>
                  </a:ext>
                </a:extLst>
              </a:tr>
              <a:tr h="241711">
                <a:tc>
                  <a:txBody>
                    <a:bodyPr/>
                    <a:lstStyle/>
                    <a:p>
                      <a:pPr marL="45085">
                        <a:lnSpc>
                          <a:spcPct val="100000"/>
                        </a:lnSpc>
                        <a:spcBef>
                          <a:spcPts val="80"/>
                        </a:spcBef>
                        <a:spcAft>
                          <a:spcPts val="0"/>
                        </a:spcAft>
                      </a:pPr>
                      <a:r>
                        <a:rPr lang="en-US" sz="1100" spc="-10">
                          <a:effectLst/>
                          <a:latin typeface="Verdana" panose="020B0604030504040204" pitchFamily="34" charset="0"/>
                          <a:ea typeface="Calibri" panose="020F0502020204030204" pitchFamily="34" charset="0"/>
                          <a:cs typeface="Times New Roman" panose="02020603050405020304" pitchFamily="18" charset="0"/>
                        </a:rPr>
                        <a:t>Land</a:t>
                      </a:r>
                      <a:r>
                        <a:rPr lang="en-US" sz="1100" spc="-35">
                          <a:effectLst/>
                          <a:latin typeface="Verdana" panose="020B0604030504040204" pitchFamily="34" charset="0"/>
                          <a:ea typeface="Calibri" panose="020F0502020204030204" pitchFamily="34" charset="0"/>
                          <a:cs typeface="Times New Roman" panose="02020603050405020304" pitchFamily="18" charset="0"/>
                        </a:rPr>
                        <a:t> </a:t>
                      </a:r>
                      <a:r>
                        <a:rPr lang="en-US" sz="1100" spc="-10">
                          <a:effectLst/>
                          <a:latin typeface="Verdana" panose="020B0604030504040204" pitchFamily="34" charset="0"/>
                          <a:ea typeface="Calibri" panose="020F0502020204030204" pitchFamily="34" charset="0"/>
                          <a:cs typeface="Times New Roman" panose="02020603050405020304" pitchFamily="18" charset="0"/>
                        </a:rPr>
                        <a:t>Costs</a:t>
                      </a:r>
                      <a:r>
                        <a:rPr lang="en-US" sz="1100" spc="-45">
                          <a:effectLst/>
                          <a:latin typeface="Verdana" panose="020B0604030504040204" pitchFamily="34" charset="0"/>
                          <a:ea typeface="Calibri" panose="020F0502020204030204" pitchFamily="34" charset="0"/>
                          <a:cs typeface="Times New Roman" panose="02020603050405020304" pitchFamily="18" charset="0"/>
                        </a:rPr>
                        <a:t> </a:t>
                      </a:r>
                      <a:r>
                        <a:rPr lang="en-US" sz="1100" spc="-10">
                          <a:effectLst/>
                          <a:latin typeface="Verdana" panose="020B0604030504040204" pitchFamily="34" charset="0"/>
                          <a:ea typeface="Calibri" panose="020F0502020204030204" pitchFamily="34" charset="0"/>
                          <a:cs typeface="Times New Roman" panose="02020603050405020304" pitchFamily="18" charset="0"/>
                        </a:rPr>
                        <a:t>/</a:t>
                      </a:r>
                      <a:r>
                        <a:rPr lang="en-US" sz="1100" spc="-30">
                          <a:effectLst/>
                          <a:latin typeface="Verdana" panose="020B0604030504040204" pitchFamily="34" charset="0"/>
                          <a:ea typeface="Calibri" panose="020F0502020204030204" pitchFamily="34" charset="0"/>
                          <a:cs typeface="Times New Roman" panose="02020603050405020304" pitchFamily="18" charset="0"/>
                        </a:rPr>
                        <a:t> </a:t>
                      </a:r>
                      <a:r>
                        <a:rPr lang="en-US" sz="1100" spc="-10">
                          <a:effectLst/>
                          <a:latin typeface="Verdana" panose="020B0604030504040204" pitchFamily="34" charset="0"/>
                          <a:ea typeface="Calibri" panose="020F0502020204030204" pitchFamily="34" charset="0"/>
                          <a:cs typeface="Times New Roman" panose="02020603050405020304" pitchFamily="18" charset="0"/>
                        </a:rPr>
                        <a:t>Purchase</a:t>
                      </a:r>
                      <a:r>
                        <a:rPr lang="en-US" sz="1100" spc="-30">
                          <a:effectLst/>
                          <a:latin typeface="Verdana" panose="020B0604030504040204" pitchFamily="34" charset="0"/>
                          <a:ea typeface="Calibri" panose="020F0502020204030204" pitchFamily="34" charset="0"/>
                          <a:cs typeface="Times New Roman" panose="02020603050405020304" pitchFamily="18" charset="0"/>
                        </a:rPr>
                        <a:t> </a:t>
                      </a:r>
                      <a:r>
                        <a:rPr lang="en-US" sz="1100" spc="-20">
                          <a:effectLst/>
                          <a:latin typeface="Verdana" panose="020B0604030504040204" pitchFamily="34" charset="0"/>
                          <a:ea typeface="Calibri" panose="020F0502020204030204" pitchFamily="34" charset="0"/>
                          <a:cs typeface="Times New Roman" panose="02020603050405020304" pitchFamily="18" charset="0"/>
                        </a:rPr>
                        <a:t>Price</a:t>
                      </a:r>
                      <a:endParaRPr lang="en-ZA"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53340">
                        <a:lnSpc>
                          <a:spcPct val="100000"/>
                        </a:lnSpc>
                        <a:spcBef>
                          <a:spcPts val="80"/>
                        </a:spcBef>
                        <a:spcAft>
                          <a:spcPts val="0"/>
                        </a:spcAft>
                      </a:pPr>
                      <a:r>
                        <a:rPr lang="en-US" sz="1100">
                          <a:effectLst/>
                          <a:latin typeface="Verdana" panose="020B0604030504040204" pitchFamily="34" charset="0"/>
                          <a:ea typeface="Calibri" panose="020F0502020204030204" pitchFamily="34" charset="0"/>
                          <a:cs typeface="Times New Roman" panose="02020603050405020304" pitchFamily="18" charset="0"/>
                        </a:rPr>
                        <a:t>R 195</a:t>
                      </a:r>
                      <a:r>
                        <a:rPr lang="en-US" sz="1100" spc="-45">
                          <a:effectLst/>
                          <a:latin typeface="Verdana" panose="020B0604030504040204" pitchFamily="34" charset="0"/>
                          <a:ea typeface="Calibri" panose="020F0502020204030204" pitchFamily="34" charset="0"/>
                          <a:cs typeface="Times New Roman" panose="02020603050405020304" pitchFamily="18" charset="0"/>
                        </a:rPr>
                        <a:t> </a:t>
                      </a:r>
                      <a:r>
                        <a:rPr lang="en-US" sz="1100">
                          <a:effectLst/>
                          <a:latin typeface="Verdana" panose="020B0604030504040204" pitchFamily="34" charset="0"/>
                          <a:ea typeface="Calibri" panose="020F0502020204030204" pitchFamily="34" charset="0"/>
                          <a:cs typeface="Times New Roman" panose="02020603050405020304" pitchFamily="18" charset="0"/>
                        </a:rPr>
                        <a:t>000</a:t>
                      </a:r>
                      <a:r>
                        <a:rPr lang="en-US" sz="1100" spc="-45">
                          <a:effectLst/>
                          <a:latin typeface="Verdana" panose="020B0604030504040204" pitchFamily="34" charset="0"/>
                          <a:ea typeface="Calibri" panose="020F0502020204030204" pitchFamily="34" charset="0"/>
                          <a:cs typeface="Times New Roman" panose="02020603050405020304" pitchFamily="18" charset="0"/>
                        </a:rPr>
                        <a:t> </a:t>
                      </a:r>
                      <a:r>
                        <a:rPr lang="en-US" sz="1100" spc="-10">
                          <a:effectLst/>
                          <a:latin typeface="Verdana" panose="020B0604030504040204" pitchFamily="34" charset="0"/>
                          <a:ea typeface="Calibri" panose="020F0502020204030204" pitchFamily="34" charset="0"/>
                          <a:cs typeface="Times New Roman" panose="02020603050405020304" pitchFamily="18" charset="0"/>
                        </a:rPr>
                        <a:t>000,00</a:t>
                      </a:r>
                      <a:endParaRPr lang="en-ZA"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ZA"/>
                    </a:p>
                  </a:txBody>
                  <a:tcPr/>
                </a:tc>
                <a:tc>
                  <a:txBody>
                    <a:bodyPr/>
                    <a:lstStyle/>
                    <a:p>
                      <a:pPr marL="61595">
                        <a:lnSpc>
                          <a:spcPct val="100000"/>
                        </a:lnSpc>
                        <a:spcBef>
                          <a:spcPts val="80"/>
                        </a:spcBef>
                        <a:spcAft>
                          <a:spcPts val="0"/>
                        </a:spcAft>
                      </a:pPr>
                      <a:r>
                        <a:rPr lang="en-US" sz="1100">
                          <a:effectLst/>
                          <a:latin typeface="Verdana" panose="020B0604030504040204" pitchFamily="34" charset="0"/>
                          <a:ea typeface="Calibri" panose="020F0502020204030204" pitchFamily="34" charset="0"/>
                          <a:cs typeface="Times New Roman" panose="02020603050405020304" pitchFamily="18" charset="0"/>
                        </a:rPr>
                        <a:t>R</a:t>
                      </a:r>
                      <a:endParaRPr lang="en-ZA"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dbl"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56845" algn="r">
                        <a:lnSpc>
                          <a:spcPct val="100000"/>
                        </a:lnSpc>
                        <a:spcBef>
                          <a:spcPts val="80"/>
                        </a:spcBef>
                        <a:spcAft>
                          <a:spcPts val="0"/>
                        </a:spcAft>
                      </a:pPr>
                      <a:r>
                        <a:rPr lang="en-US" sz="1100">
                          <a:effectLst/>
                          <a:latin typeface="Verdana" panose="020B0604030504040204" pitchFamily="34" charset="0"/>
                          <a:ea typeface="Calibri" panose="020F0502020204030204" pitchFamily="34" charset="0"/>
                          <a:cs typeface="Times New Roman" panose="02020603050405020304" pitchFamily="18" charset="0"/>
                        </a:rPr>
                        <a:t>-</a:t>
                      </a:r>
                      <a:endParaRPr lang="en-ZA"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w="127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7547400"/>
                  </a:ext>
                </a:extLst>
              </a:tr>
              <a:tr h="176139">
                <a:tc>
                  <a:txBody>
                    <a:bodyPr/>
                    <a:lstStyle/>
                    <a:p>
                      <a:pPr marL="45085">
                        <a:lnSpc>
                          <a:spcPct val="100000"/>
                        </a:lnSpc>
                        <a:spcBef>
                          <a:spcPts val="80"/>
                        </a:spcBef>
                        <a:spcAft>
                          <a:spcPts val="0"/>
                        </a:spcAft>
                      </a:pPr>
                      <a:r>
                        <a:rPr lang="en-US" sz="1100">
                          <a:effectLst/>
                          <a:latin typeface="Verdana" panose="020B0604030504040204" pitchFamily="34" charset="0"/>
                          <a:ea typeface="Calibri" panose="020F0502020204030204" pitchFamily="34" charset="0"/>
                          <a:cs typeface="Times New Roman" panose="02020603050405020304" pitchFamily="18" charset="0"/>
                        </a:rPr>
                        <a:t>Split</a:t>
                      </a:r>
                      <a:r>
                        <a:rPr lang="en-US" sz="1100" spc="-60">
                          <a:effectLst/>
                          <a:latin typeface="Verdana" panose="020B0604030504040204" pitchFamily="34" charset="0"/>
                          <a:ea typeface="Calibri" panose="020F0502020204030204" pitchFamily="34" charset="0"/>
                          <a:cs typeface="Times New Roman" panose="02020603050405020304" pitchFamily="18" charset="0"/>
                        </a:rPr>
                        <a:t> </a:t>
                      </a:r>
                      <a:r>
                        <a:rPr lang="en-US" sz="1100">
                          <a:effectLst/>
                          <a:latin typeface="Verdana" panose="020B0604030504040204" pitchFamily="34" charset="0"/>
                          <a:ea typeface="Calibri" panose="020F0502020204030204" pitchFamily="34" charset="0"/>
                          <a:cs typeface="Times New Roman" panose="02020603050405020304" pitchFamily="18" charset="0"/>
                        </a:rPr>
                        <a:t>per</a:t>
                      </a:r>
                      <a:r>
                        <a:rPr lang="en-US" sz="1100" spc="-55">
                          <a:effectLst/>
                          <a:latin typeface="Verdana" panose="020B0604030504040204" pitchFamily="34" charset="0"/>
                          <a:ea typeface="Calibri" panose="020F0502020204030204" pitchFamily="34" charset="0"/>
                          <a:cs typeface="Times New Roman" panose="02020603050405020304" pitchFamily="18" charset="0"/>
                        </a:rPr>
                        <a:t> </a:t>
                      </a:r>
                      <a:r>
                        <a:rPr lang="en-US" sz="1100" spc="-10">
                          <a:effectLst/>
                          <a:latin typeface="Verdana" panose="020B0604030504040204" pitchFamily="34" charset="0"/>
                          <a:ea typeface="Calibri" panose="020F0502020204030204" pitchFamily="34" charset="0"/>
                          <a:cs typeface="Times New Roman" panose="02020603050405020304" pitchFamily="18" charset="0"/>
                        </a:rPr>
                        <a:t>phase</a:t>
                      </a:r>
                      <a:endParaRPr lang="en-ZA"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891540" marR="356870" algn="ctr">
                        <a:lnSpc>
                          <a:spcPct val="100000"/>
                        </a:lnSpc>
                        <a:spcBef>
                          <a:spcPts val="80"/>
                        </a:spcBef>
                        <a:spcAft>
                          <a:spcPts val="0"/>
                        </a:spcAft>
                      </a:pPr>
                      <a:r>
                        <a:rPr lang="en-US" sz="1100" spc="-10" dirty="0">
                          <a:effectLst/>
                          <a:latin typeface="Verdana" panose="020B0604030504040204" pitchFamily="34" charset="0"/>
                          <a:ea typeface="Calibri" panose="020F0502020204030204" pitchFamily="34" charset="0"/>
                          <a:cs typeface="Times New Roman" panose="02020603050405020304" pitchFamily="18" charset="0"/>
                        </a:rPr>
                        <a:t>58,5%</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ZA"/>
                    </a:p>
                  </a:txBody>
                  <a:tcPr/>
                </a:tc>
                <a:tc gridSpan="2">
                  <a:txBody>
                    <a:bodyPr/>
                    <a:lstStyle/>
                    <a:p>
                      <a:pPr marL="785495" marR="548005" algn="ctr">
                        <a:lnSpc>
                          <a:spcPct val="100000"/>
                        </a:lnSpc>
                        <a:spcBef>
                          <a:spcPts val="80"/>
                        </a:spcBef>
                        <a:spcAft>
                          <a:spcPts val="0"/>
                        </a:spcAft>
                      </a:pPr>
                      <a:r>
                        <a:rPr lang="en-US" sz="1100" spc="-10">
                          <a:effectLst/>
                          <a:latin typeface="Verdana" panose="020B0604030504040204" pitchFamily="34" charset="0"/>
                          <a:ea typeface="Calibri" panose="020F0502020204030204" pitchFamily="34" charset="0"/>
                          <a:cs typeface="Times New Roman" panose="02020603050405020304" pitchFamily="18" charset="0"/>
                        </a:rPr>
                        <a:t>41,5%</a:t>
                      </a:r>
                      <a:endParaRPr lang="en-ZA"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ZA"/>
                    </a:p>
                  </a:txBody>
                  <a:tcPr>
                    <a:lnL w="12700" cap="flat" cmpd="dbl"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2466527592"/>
                  </a:ext>
                </a:extLst>
              </a:tr>
              <a:tr h="241711">
                <a:tc>
                  <a:txBody>
                    <a:bodyPr/>
                    <a:lstStyle/>
                    <a:p>
                      <a:pPr marL="45085">
                        <a:lnSpc>
                          <a:spcPct val="100000"/>
                        </a:lnSpc>
                        <a:spcBef>
                          <a:spcPts val="80"/>
                        </a:spcBef>
                        <a:spcAft>
                          <a:spcPts val="0"/>
                        </a:spcAft>
                      </a:pPr>
                      <a:r>
                        <a:rPr lang="en-US" sz="1100" spc="-10">
                          <a:effectLst/>
                          <a:latin typeface="Verdana" panose="020B0604030504040204" pitchFamily="34" charset="0"/>
                          <a:ea typeface="Calibri" panose="020F0502020204030204" pitchFamily="34" charset="0"/>
                          <a:cs typeface="Times New Roman" panose="02020603050405020304" pitchFamily="18" charset="0"/>
                        </a:rPr>
                        <a:t>Professional</a:t>
                      </a:r>
                      <a:r>
                        <a:rPr lang="en-US" sz="1100" spc="-50">
                          <a:effectLst/>
                          <a:latin typeface="Verdana" panose="020B0604030504040204" pitchFamily="34" charset="0"/>
                          <a:ea typeface="Calibri" panose="020F0502020204030204" pitchFamily="34" charset="0"/>
                          <a:cs typeface="Times New Roman" panose="02020603050405020304" pitchFamily="18" charset="0"/>
                        </a:rPr>
                        <a:t> </a:t>
                      </a:r>
                      <a:r>
                        <a:rPr lang="en-US" sz="1100" spc="-10">
                          <a:effectLst/>
                          <a:latin typeface="Verdana" panose="020B0604030504040204" pitchFamily="34" charset="0"/>
                          <a:ea typeface="Calibri" panose="020F0502020204030204" pitchFamily="34" charset="0"/>
                          <a:cs typeface="Times New Roman" panose="02020603050405020304" pitchFamily="18" charset="0"/>
                        </a:rPr>
                        <a:t>Fees</a:t>
                      </a:r>
                      <a:r>
                        <a:rPr lang="en-US" sz="1100" spc="-50">
                          <a:effectLst/>
                          <a:latin typeface="Verdana" panose="020B0604030504040204" pitchFamily="34" charset="0"/>
                          <a:ea typeface="Calibri" panose="020F0502020204030204" pitchFamily="34" charset="0"/>
                          <a:cs typeface="Times New Roman" panose="02020603050405020304" pitchFamily="18" charset="0"/>
                        </a:rPr>
                        <a:t> </a:t>
                      </a:r>
                      <a:r>
                        <a:rPr lang="en-US" sz="1100" spc="-10">
                          <a:effectLst/>
                          <a:latin typeface="Verdana" panose="020B0604030504040204" pitchFamily="34" charset="0"/>
                          <a:ea typeface="Calibri" panose="020F0502020204030204" pitchFamily="34" charset="0"/>
                          <a:cs typeface="Times New Roman" panose="02020603050405020304" pitchFamily="18" charset="0"/>
                        </a:rPr>
                        <a:t>Land</a:t>
                      </a:r>
                      <a:r>
                        <a:rPr lang="en-US" sz="1100" spc="-35">
                          <a:effectLst/>
                          <a:latin typeface="Verdana" panose="020B0604030504040204" pitchFamily="34" charset="0"/>
                          <a:ea typeface="Calibri" panose="020F0502020204030204" pitchFamily="34" charset="0"/>
                          <a:cs typeface="Times New Roman" panose="02020603050405020304" pitchFamily="18" charset="0"/>
                        </a:rPr>
                        <a:t> </a:t>
                      </a:r>
                      <a:r>
                        <a:rPr lang="en-US" sz="1100" spc="-10">
                          <a:effectLst/>
                          <a:latin typeface="Verdana" panose="020B0604030504040204" pitchFamily="34" charset="0"/>
                          <a:ea typeface="Calibri" panose="020F0502020204030204" pitchFamily="34" charset="0"/>
                          <a:cs typeface="Times New Roman" panose="02020603050405020304" pitchFamily="18" charset="0"/>
                        </a:rPr>
                        <a:t>Development</a:t>
                      </a:r>
                      <a:endParaRPr lang="en-ZA"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53340">
                        <a:lnSpc>
                          <a:spcPct val="100000"/>
                        </a:lnSpc>
                        <a:spcBef>
                          <a:spcPts val="80"/>
                        </a:spcBef>
                        <a:spcAft>
                          <a:spcPts val="0"/>
                        </a:spcAft>
                      </a:pPr>
                      <a:r>
                        <a:rPr lang="en-US" sz="1100" dirty="0">
                          <a:effectLst/>
                          <a:latin typeface="Verdana" panose="020B0604030504040204" pitchFamily="34" charset="0"/>
                          <a:ea typeface="Calibri" panose="020F0502020204030204" pitchFamily="34" charset="0"/>
                          <a:cs typeface="Times New Roman" panose="02020603050405020304" pitchFamily="18" charset="0"/>
                        </a:rPr>
                        <a:t>R                     26</a:t>
                      </a:r>
                      <a:r>
                        <a:rPr lang="en-US" sz="1100" spc="-40" dirty="0">
                          <a:effectLst/>
                          <a:latin typeface="Verdana" panose="020B0604030504040204" pitchFamily="34" charset="0"/>
                          <a:ea typeface="Calibri" panose="020F0502020204030204" pitchFamily="34" charset="0"/>
                          <a:cs typeface="Times New Roman" panose="02020603050405020304" pitchFamily="18" charset="0"/>
                        </a:rPr>
                        <a:t> </a:t>
                      </a:r>
                      <a:r>
                        <a:rPr lang="en-US" sz="1100" dirty="0">
                          <a:effectLst/>
                          <a:latin typeface="Verdana" panose="020B0604030504040204" pitchFamily="34" charset="0"/>
                          <a:ea typeface="Calibri" panose="020F0502020204030204" pitchFamily="34" charset="0"/>
                          <a:cs typeface="Times New Roman" panose="02020603050405020304" pitchFamily="18" charset="0"/>
                        </a:rPr>
                        <a:t>373</a:t>
                      </a:r>
                      <a:r>
                        <a:rPr lang="en-US" sz="1100" spc="-35" dirty="0">
                          <a:effectLst/>
                          <a:latin typeface="Verdana" panose="020B0604030504040204" pitchFamily="34" charset="0"/>
                          <a:ea typeface="Calibri" panose="020F0502020204030204" pitchFamily="34" charset="0"/>
                          <a:cs typeface="Times New Roman" panose="02020603050405020304" pitchFamily="18" charset="0"/>
                        </a:rPr>
                        <a:t> </a:t>
                      </a:r>
                      <a:r>
                        <a:rPr lang="en-US" sz="1100" spc="-10" dirty="0">
                          <a:effectLst/>
                          <a:latin typeface="Verdana" panose="020B0604030504040204" pitchFamily="34" charset="0"/>
                          <a:ea typeface="Calibri" panose="020F0502020204030204" pitchFamily="34" charset="0"/>
                          <a:cs typeface="Times New Roman" panose="02020603050405020304" pitchFamily="18" charset="0"/>
                        </a:rPr>
                        <a:t>564,95</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ZA"/>
                    </a:p>
                  </a:txBody>
                  <a:tcPr/>
                </a:tc>
                <a:tc>
                  <a:txBody>
                    <a:bodyPr/>
                    <a:lstStyle/>
                    <a:p>
                      <a:pPr marL="61595">
                        <a:lnSpc>
                          <a:spcPct val="100000"/>
                        </a:lnSpc>
                        <a:spcBef>
                          <a:spcPts val="80"/>
                        </a:spcBef>
                        <a:spcAft>
                          <a:spcPts val="0"/>
                        </a:spcAft>
                      </a:pPr>
                      <a:r>
                        <a:rPr lang="en-US" sz="1100" dirty="0">
                          <a:effectLst/>
                          <a:latin typeface="Verdana" panose="020B0604030504040204" pitchFamily="34" charset="0"/>
                          <a:ea typeface="Calibri" panose="020F0502020204030204" pitchFamily="34" charset="0"/>
                          <a:cs typeface="Times New Roman" panose="02020603050405020304" pitchFamily="18" charset="0"/>
                        </a:rPr>
                        <a:t>R</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dbl"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56845" algn="r">
                        <a:lnSpc>
                          <a:spcPct val="100000"/>
                        </a:lnSpc>
                        <a:spcBef>
                          <a:spcPts val="80"/>
                        </a:spcBef>
                        <a:spcAft>
                          <a:spcPts val="0"/>
                        </a:spcAft>
                      </a:pPr>
                      <a:r>
                        <a:rPr lang="en-US" sz="1100">
                          <a:effectLst/>
                          <a:latin typeface="Verdana" panose="020B0604030504040204" pitchFamily="34" charset="0"/>
                          <a:ea typeface="Calibri" panose="020F0502020204030204" pitchFamily="34" charset="0"/>
                          <a:cs typeface="Times New Roman" panose="02020603050405020304" pitchFamily="18" charset="0"/>
                        </a:rPr>
                        <a:t>-</a:t>
                      </a:r>
                      <a:endParaRPr lang="en-ZA"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w="12700" cap="flat" cmpd="dbl"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4444555"/>
                  </a:ext>
                </a:extLst>
              </a:tr>
              <a:tr h="241711">
                <a:tc>
                  <a:txBody>
                    <a:bodyPr/>
                    <a:lstStyle/>
                    <a:p>
                      <a:pPr marL="45085">
                        <a:lnSpc>
                          <a:spcPct val="100000"/>
                        </a:lnSpc>
                        <a:spcBef>
                          <a:spcPts val="80"/>
                        </a:spcBef>
                        <a:spcAft>
                          <a:spcPts val="0"/>
                        </a:spcAft>
                      </a:pPr>
                      <a:r>
                        <a:rPr lang="en-US" sz="1100" spc="-10">
                          <a:effectLst/>
                          <a:latin typeface="Verdana" panose="020B0604030504040204" pitchFamily="34" charset="0"/>
                          <a:ea typeface="Calibri" panose="020F0502020204030204" pitchFamily="34" charset="0"/>
                          <a:cs typeface="Times New Roman" panose="02020603050405020304" pitchFamily="18" charset="0"/>
                        </a:rPr>
                        <a:t>Total</a:t>
                      </a:r>
                      <a:r>
                        <a:rPr lang="en-US" sz="1100" spc="-40">
                          <a:effectLst/>
                          <a:latin typeface="Verdana" panose="020B0604030504040204" pitchFamily="34" charset="0"/>
                          <a:ea typeface="Calibri" panose="020F0502020204030204" pitchFamily="34" charset="0"/>
                          <a:cs typeface="Times New Roman" panose="02020603050405020304" pitchFamily="18" charset="0"/>
                        </a:rPr>
                        <a:t> </a:t>
                      </a:r>
                      <a:r>
                        <a:rPr lang="en-US" sz="1100" spc="-10">
                          <a:effectLst/>
                          <a:latin typeface="Verdana" panose="020B0604030504040204" pitchFamily="34" charset="0"/>
                          <a:ea typeface="Calibri" panose="020F0502020204030204" pitchFamily="34" charset="0"/>
                          <a:cs typeface="Times New Roman" panose="02020603050405020304" pitchFamily="18" charset="0"/>
                        </a:rPr>
                        <a:t>Top</a:t>
                      </a:r>
                      <a:r>
                        <a:rPr lang="en-US" sz="1100" spc="-20">
                          <a:effectLst/>
                          <a:latin typeface="Verdana" panose="020B0604030504040204" pitchFamily="34" charset="0"/>
                          <a:ea typeface="Calibri" panose="020F0502020204030204" pitchFamily="34" charset="0"/>
                          <a:cs typeface="Times New Roman" panose="02020603050405020304" pitchFamily="18" charset="0"/>
                        </a:rPr>
                        <a:t> </a:t>
                      </a:r>
                      <a:r>
                        <a:rPr lang="en-US" sz="1100" spc="-10">
                          <a:effectLst/>
                          <a:latin typeface="Verdana" panose="020B0604030504040204" pitchFamily="34" charset="0"/>
                          <a:ea typeface="Calibri" panose="020F0502020204030204" pitchFamily="34" charset="0"/>
                          <a:cs typeface="Times New Roman" panose="02020603050405020304" pitchFamily="18" charset="0"/>
                        </a:rPr>
                        <a:t>Structure</a:t>
                      </a:r>
                      <a:r>
                        <a:rPr lang="en-US" sz="1100" spc="-25">
                          <a:effectLst/>
                          <a:latin typeface="Verdana" panose="020B0604030504040204" pitchFamily="34" charset="0"/>
                          <a:ea typeface="Calibri" panose="020F0502020204030204" pitchFamily="34" charset="0"/>
                          <a:cs typeface="Times New Roman" panose="02020603050405020304" pitchFamily="18" charset="0"/>
                        </a:rPr>
                        <a:t> </a:t>
                      </a:r>
                      <a:r>
                        <a:rPr lang="en-US" sz="1100" spc="-10">
                          <a:effectLst/>
                          <a:latin typeface="Verdana" panose="020B0604030504040204" pitchFamily="34" charset="0"/>
                          <a:ea typeface="Calibri" panose="020F0502020204030204" pitchFamily="34" charset="0"/>
                          <a:cs typeface="Times New Roman" panose="02020603050405020304" pitchFamily="18" charset="0"/>
                        </a:rPr>
                        <a:t>Development</a:t>
                      </a:r>
                      <a:endParaRPr lang="en-ZA"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53340">
                        <a:lnSpc>
                          <a:spcPct val="100000"/>
                        </a:lnSpc>
                        <a:spcBef>
                          <a:spcPts val="80"/>
                        </a:spcBef>
                        <a:spcAft>
                          <a:spcPts val="0"/>
                        </a:spcAft>
                      </a:pPr>
                      <a:r>
                        <a:rPr lang="en-US" sz="1100">
                          <a:effectLst/>
                          <a:latin typeface="Verdana" panose="020B0604030504040204" pitchFamily="34" charset="0"/>
                          <a:ea typeface="Calibri" panose="020F0502020204030204" pitchFamily="34" charset="0"/>
                          <a:cs typeface="Times New Roman" panose="02020603050405020304" pitchFamily="18" charset="0"/>
                        </a:rPr>
                        <a:t>R                1</a:t>
                      </a:r>
                      <a:r>
                        <a:rPr lang="en-US" sz="1100" spc="-35">
                          <a:effectLst/>
                          <a:latin typeface="Verdana" panose="020B0604030504040204" pitchFamily="34" charset="0"/>
                          <a:ea typeface="Calibri" panose="020F0502020204030204" pitchFamily="34" charset="0"/>
                          <a:cs typeface="Times New Roman" panose="02020603050405020304" pitchFamily="18" charset="0"/>
                        </a:rPr>
                        <a:t> </a:t>
                      </a:r>
                      <a:r>
                        <a:rPr lang="en-US" sz="1100">
                          <a:effectLst/>
                          <a:latin typeface="Verdana" panose="020B0604030504040204" pitchFamily="34" charset="0"/>
                          <a:ea typeface="Calibri" panose="020F0502020204030204" pitchFamily="34" charset="0"/>
                          <a:cs typeface="Times New Roman" panose="02020603050405020304" pitchFamily="18" charset="0"/>
                        </a:rPr>
                        <a:t>915</a:t>
                      </a:r>
                      <a:r>
                        <a:rPr lang="en-US" sz="1100" spc="-35">
                          <a:effectLst/>
                          <a:latin typeface="Verdana" panose="020B0604030504040204" pitchFamily="34" charset="0"/>
                          <a:ea typeface="Calibri" panose="020F0502020204030204" pitchFamily="34" charset="0"/>
                          <a:cs typeface="Times New Roman" panose="02020603050405020304" pitchFamily="18" charset="0"/>
                        </a:rPr>
                        <a:t> </a:t>
                      </a:r>
                      <a:r>
                        <a:rPr lang="en-US" sz="1100">
                          <a:effectLst/>
                          <a:latin typeface="Verdana" panose="020B0604030504040204" pitchFamily="34" charset="0"/>
                          <a:ea typeface="Calibri" panose="020F0502020204030204" pitchFamily="34" charset="0"/>
                          <a:cs typeface="Times New Roman" panose="02020603050405020304" pitchFamily="18" charset="0"/>
                        </a:rPr>
                        <a:t>613</a:t>
                      </a:r>
                      <a:r>
                        <a:rPr lang="en-US" sz="1100" spc="-35">
                          <a:effectLst/>
                          <a:latin typeface="Verdana" panose="020B0604030504040204" pitchFamily="34" charset="0"/>
                          <a:ea typeface="Calibri" panose="020F0502020204030204" pitchFamily="34" charset="0"/>
                          <a:cs typeface="Times New Roman" panose="02020603050405020304" pitchFamily="18" charset="0"/>
                        </a:rPr>
                        <a:t> </a:t>
                      </a:r>
                      <a:r>
                        <a:rPr lang="en-US" sz="1100" spc="-10">
                          <a:effectLst/>
                          <a:latin typeface="Verdana" panose="020B0604030504040204" pitchFamily="34" charset="0"/>
                          <a:ea typeface="Calibri" panose="020F0502020204030204" pitchFamily="34" charset="0"/>
                          <a:cs typeface="Times New Roman" panose="02020603050405020304" pitchFamily="18" charset="0"/>
                        </a:rPr>
                        <a:t>792,00</a:t>
                      </a:r>
                      <a:endParaRPr lang="en-ZA"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ZA"/>
                    </a:p>
                  </a:txBody>
                  <a:tcPr/>
                </a:tc>
                <a:tc>
                  <a:txBody>
                    <a:bodyPr/>
                    <a:lstStyle/>
                    <a:p>
                      <a:pPr marL="64135">
                        <a:lnSpc>
                          <a:spcPct val="100000"/>
                        </a:lnSpc>
                        <a:spcBef>
                          <a:spcPts val="80"/>
                        </a:spcBef>
                        <a:spcAft>
                          <a:spcPts val="0"/>
                        </a:spcAft>
                      </a:pPr>
                      <a:r>
                        <a:rPr lang="en-US" sz="1100" dirty="0">
                          <a:effectLst/>
                          <a:latin typeface="Verdana" panose="020B0604030504040204" pitchFamily="34" charset="0"/>
                          <a:ea typeface="Calibri" panose="020F0502020204030204" pitchFamily="34" charset="0"/>
                          <a:cs typeface="Times New Roman" panose="02020603050405020304" pitchFamily="18" charset="0"/>
                        </a:rPr>
                        <a:t>R</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dbl"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40640" algn="r">
                        <a:lnSpc>
                          <a:spcPct val="100000"/>
                        </a:lnSpc>
                        <a:spcBef>
                          <a:spcPts val="80"/>
                        </a:spcBef>
                        <a:spcAft>
                          <a:spcPts val="0"/>
                        </a:spcAft>
                      </a:pPr>
                      <a:r>
                        <a:rPr lang="en-US" sz="1100">
                          <a:effectLst/>
                          <a:latin typeface="Verdana" panose="020B0604030504040204" pitchFamily="34" charset="0"/>
                          <a:ea typeface="Calibri" panose="020F0502020204030204" pitchFamily="34" charset="0"/>
                          <a:cs typeface="Times New Roman" panose="02020603050405020304" pitchFamily="18" charset="0"/>
                        </a:rPr>
                        <a:t>1</a:t>
                      </a:r>
                      <a:r>
                        <a:rPr lang="en-US" sz="1100" spc="-35">
                          <a:effectLst/>
                          <a:latin typeface="Verdana" panose="020B0604030504040204" pitchFamily="34" charset="0"/>
                          <a:ea typeface="Calibri" panose="020F0502020204030204" pitchFamily="34" charset="0"/>
                          <a:cs typeface="Times New Roman" panose="02020603050405020304" pitchFamily="18" charset="0"/>
                        </a:rPr>
                        <a:t> </a:t>
                      </a:r>
                      <a:r>
                        <a:rPr lang="en-US" sz="1100">
                          <a:effectLst/>
                          <a:latin typeface="Verdana" panose="020B0604030504040204" pitchFamily="34" charset="0"/>
                          <a:ea typeface="Calibri" panose="020F0502020204030204" pitchFamily="34" charset="0"/>
                          <a:cs typeface="Times New Roman" panose="02020603050405020304" pitchFamily="18" charset="0"/>
                        </a:rPr>
                        <a:t>415</a:t>
                      </a:r>
                      <a:r>
                        <a:rPr lang="en-US" sz="1100" spc="-35">
                          <a:effectLst/>
                          <a:latin typeface="Verdana" panose="020B0604030504040204" pitchFamily="34" charset="0"/>
                          <a:ea typeface="Calibri" panose="020F0502020204030204" pitchFamily="34" charset="0"/>
                          <a:cs typeface="Times New Roman" panose="02020603050405020304" pitchFamily="18" charset="0"/>
                        </a:rPr>
                        <a:t> </a:t>
                      </a:r>
                      <a:r>
                        <a:rPr lang="en-US" sz="1100">
                          <a:effectLst/>
                          <a:latin typeface="Verdana" panose="020B0604030504040204" pitchFamily="34" charset="0"/>
                          <a:ea typeface="Calibri" panose="020F0502020204030204" pitchFamily="34" charset="0"/>
                          <a:cs typeface="Times New Roman" panose="02020603050405020304" pitchFamily="18" charset="0"/>
                        </a:rPr>
                        <a:t>810</a:t>
                      </a:r>
                      <a:r>
                        <a:rPr lang="en-US" sz="1100" spc="-35">
                          <a:effectLst/>
                          <a:latin typeface="Verdana" panose="020B0604030504040204" pitchFamily="34" charset="0"/>
                          <a:ea typeface="Calibri" panose="020F0502020204030204" pitchFamily="34" charset="0"/>
                          <a:cs typeface="Times New Roman" panose="02020603050405020304" pitchFamily="18" charset="0"/>
                        </a:rPr>
                        <a:t> </a:t>
                      </a:r>
                      <a:r>
                        <a:rPr lang="en-US" sz="1100" spc="-10">
                          <a:effectLst/>
                          <a:latin typeface="Verdana" panose="020B0604030504040204" pitchFamily="34" charset="0"/>
                          <a:ea typeface="Calibri" panose="020F0502020204030204" pitchFamily="34" charset="0"/>
                          <a:cs typeface="Times New Roman" panose="02020603050405020304" pitchFamily="18" charset="0"/>
                        </a:rPr>
                        <a:t>000,00</a:t>
                      </a:r>
                      <a:endParaRPr lang="en-ZA"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w="127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3134417"/>
                  </a:ext>
                </a:extLst>
              </a:tr>
              <a:tr h="241711">
                <a:tc>
                  <a:txBody>
                    <a:bodyPr/>
                    <a:lstStyle/>
                    <a:p>
                      <a:pPr marL="45085">
                        <a:lnSpc>
                          <a:spcPct val="100000"/>
                        </a:lnSpc>
                        <a:spcBef>
                          <a:spcPts val="80"/>
                        </a:spcBef>
                        <a:spcAft>
                          <a:spcPts val="0"/>
                        </a:spcAft>
                      </a:pPr>
                      <a:r>
                        <a:rPr lang="en-US" sz="1100" spc="-10">
                          <a:effectLst/>
                          <a:latin typeface="Verdana" panose="020B0604030504040204" pitchFamily="34" charset="0"/>
                          <a:ea typeface="Calibri" panose="020F0502020204030204" pitchFamily="34" charset="0"/>
                          <a:cs typeface="Times New Roman" panose="02020603050405020304" pitchFamily="18" charset="0"/>
                        </a:rPr>
                        <a:t>Professional</a:t>
                      </a:r>
                      <a:r>
                        <a:rPr lang="en-US" sz="1100" spc="-45">
                          <a:effectLst/>
                          <a:latin typeface="Verdana" panose="020B0604030504040204" pitchFamily="34" charset="0"/>
                          <a:ea typeface="Calibri" panose="020F0502020204030204" pitchFamily="34" charset="0"/>
                          <a:cs typeface="Times New Roman" panose="02020603050405020304" pitchFamily="18" charset="0"/>
                        </a:rPr>
                        <a:t> </a:t>
                      </a:r>
                      <a:r>
                        <a:rPr lang="en-US" sz="1100" spc="-10">
                          <a:effectLst/>
                          <a:latin typeface="Verdana" panose="020B0604030504040204" pitchFamily="34" charset="0"/>
                          <a:ea typeface="Calibri" panose="020F0502020204030204" pitchFamily="34" charset="0"/>
                          <a:cs typeface="Times New Roman" panose="02020603050405020304" pitchFamily="18" charset="0"/>
                        </a:rPr>
                        <a:t>Fees</a:t>
                      </a:r>
                      <a:r>
                        <a:rPr lang="en-US" sz="1100" spc="-40">
                          <a:effectLst/>
                          <a:latin typeface="Verdana" panose="020B0604030504040204" pitchFamily="34" charset="0"/>
                          <a:ea typeface="Calibri" panose="020F0502020204030204" pitchFamily="34" charset="0"/>
                          <a:cs typeface="Times New Roman" panose="02020603050405020304" pitchFamily="18" charset="0"/>
                        </a:rPr>
                        <a:t> </a:t>
                      </a:r>
                      <a:r>
                        <a:rPr lang="en-US" sz="1100" spc="-10">
                          <a:effectLst/>
                          <a:latin typeface="Verdana" panose="020B0604030504040204" pitchFamily="34" charset="0"/>
                          <a:ea typeface="Calibri" panose="020F0502020204030204" pitchFamily="34" charset="0"/>
                          <a:cs typeface="Times New Roman" panose="02020603050405020304" pitchFamily="18" charset="0"/>
                        </a:rPr>
                        <a:t>Top</a:t>
                      </a:r>
                      <a:r>
                        <a:rPr lang="en-US" sz="1100" spc="-25">
                          <a:effectLst/>
                          <a:latin typeface="Verdana" panose="020B0604030504040204" pitchFamily="34" charset="0"/>
                          <a:ea typeface="Calibri" panose="020F0502020204030204" pitchFamily="34" charset="0"/>
                          <a:cs typeface="Times New Roman" panose="02020603050405020304" pitchFamily="18" charset="0"/>
                        </a:rPr>
                        <a:t> </a:t>
                      </a:r>
                      <a:r>
                        <a:rPr lang="en-US" sz="1100" spc="-10">
                          <a:effectLst/>
                          <a:latin typeface="Verdana" panose="020B0604030504040204" pitchFamily="34" charset="0"/>
                          <a:ea typeface="Calibri" panose="020F0502020204030204" pitchFamily="34" charset="0"/>
                          <a:cs typeface="Times New Roman" panose="02020603050405020304" pitchFamily="18" charset="0"/>
                        </a:rPr>
                        <a:t>Structures</a:t>
                      </a:r>
                      <a:endParaRPr lang="en-ZA"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53340">
                        <a:lnSpc>
                          <a:spcPct val="100000"/>
                        </a:lnSpc>
                        <a:spcBef>
                          <a:spcPts val="80"/>
                        </a:spcBef>
                        <a:spcAft>
                          <a:spcPts val="0"/>
                        </a:spcAft>
                      </a:pPr>
                      <a:r>
                        <a:rPr lang="en-US" sz="1100">
                          <a:effectLst/>
                          <a:latin typeface="Verdana" panose="020B0604030504040204" pitchFamily="34" charset="0"/>
                          <a:ea typeface="Calibri" panose="020F0502020204030204" pitchFamily="34" charset="0"/>
                          <a:cs typeface="Times New Roman" panose="02020603050405020304" pitchFamily="18" charset="0"/>
                        </a:rPr>
                        <a:t>R                     99</a:t>
                      </a:r>
                      <a:r>
                        <a:rPr lang="en-US" sz="1100" spc="-40">
                          <a:effectLst/>
                          <a:latin typeface="Verdana" panose="020B0604030504040204" pitchFamily="34" charset="0"/>
                          <a:ea typeface="Calibri" panose="020F0502020204030204" pitchFamily="34" charset="0"/>
                          <a:cs typeface="Times New Roman" panose="02020603050405020304" pitchFamily="18" charset="0"/>
                        </a:rPr>
                        <a:t> </a:t>
                      </a:r>
                      <a:r>
                        <a:rPr lang="en-US" sz="1100">
                          <a:effectLst/>
                          <a:latin typeface="Verdana" panose="020B0604030504040204" pitchFamily="34" charset="0"/>
                          <a:ea typeface="Calibri" panose="020F0502020204030204" pitchFamily="34" charset="0"/>
                          <a:cs typeface="Times New Roman" panose="02020603050405020304" pitchFamily="18" charset="0"/>
                        </a:rPr>
                        <a:t>037</a:t>
                      </a:r>
                      <a:r>
                        <a:rPr lang="en-US" sz="1100" spc="-35">
                          <a:effectLst/>
                          <a:latin typeface="Verdana" panose="020B0604030504040204" pitchFamily="34" charset="0"/>
                          <a:ea typeface="Calibri" panose="020F0502020204030204" pitchFamily="34" charset="0"/>
                          <a:cs typeface="Times New Roman" panose="02020603050405020304" pitchFamily="18" charset="0"/>
                        </a:rPr>
                        <a:t> </a:t>
                      </a:r>
                      <a:r>
                        <a:rPr lang="en-US" sz="1100" spc="-10">
                          <a:effectLst/>
                          <a:latin typeface="Verdana" panose="020B0604030504040204" pitchFamily="34" charset="0"/>
                          <a:ea typeface="Calibri" panose="020F0502020204030204" pitchFamily="34" charset="0"/>
                          <a:cs typeface="Times New Roman" panose="02020603050405020304" pitchFamily="18" charset="0"/>
                        </a:rPr>
                        <a:t>233,05</a:t>
                      </a:r>
                      <a:endParaRPr lang="en-ZA"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ZA"/>
                    </a:p>
                  </a:txBody>
                  <a:tcPr/>
                </a:tc>
                <a:tc>
                  <a:txBody>
                    <a:bodyPr/>
                    <a:lstStyle/>
                    <a:p>
                      <a:pPr marL="64135">
                        <a:lnSpc>
                          <a:spcPct val="100000"/>
                        </a:lnSpc>
                        <a:spcBef>
                          <a:spcPts val="80"/>
                        </a:spcBef>
                        <a:spcAft>
                          <a:spcPts val="0"/>
                        </a:spcAft>
                      </a:pPr>
                      <a:r>
                        <a:rPr lang="en-US" sz="1100" dirty="0">
                          <a:effectLst/>
                          <a:latin typeface="Verdana" panose="020B0604030504040204" pitchFamily="34" charset="0"/>
                          <a:ea typeface="Calibri" panose="020F0502020204030204" pitchFamily="34" charset="0"/>
                          <a:cs typeface="Times New Roman" panose="02020603050405020304" pitchFamily="18" charset="0"/>
                        </a:rPr>
                        <a:t>R</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dbl"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40640" algn="r">
                        <a:lnSpc>
                          <a:spcPct val="100000"/>
                        </a:lnSpc>
                        <a:spcBef>
                          <a:spcPts val="80"/>
                        </a:spcBef>
                        <a:spcAft>
                          <a:spcPts val="0"/>
                        </a:spcAft>
                      </a:pPr>
                      <a:r>
                        <a:rPr lang="en-US" sz="1100" dirty="0">
                          <a:effectLst/>
                          <a:latin typeface="Verdana" panose="020B0604030504040204" pitchFamily="34" charset="0"/>
                          <a:ea typeface="Calibri" panose="020F0502020204030204" pitchFamily="34" charset="0"/>
                          <a:cs typeface="Times New Roman" panose="02020603050405020304" pitchFamily="18" charset="0"/>
                        </a:rPr>
                        <a:t>73</a:t>
                      </a:r>
                      <a:r>
                        <a:rPr lang="en-US" sz="1100" spc="-40" dirty="0">
                          <a:effectLst/>
                          <a:latin typeface="Verdana" panose="020B0604030504040204" pitchFamily="34" charset="0"/>
                          <a:ea typeface="Calibri" panose="020F0502020204030204" pitchFamily="34" charset="0"/>
                          <a:cs typeface="Times New Roman" panose="02020603050405020304" pitchFamily="18" charset="0"/>
                        </a:rPr>
                        <a:t> </a:t>
                      </a:r>
                      <a:r>
                        <a:rPr lang="en-US" sz="1100" dirty="0">
                          <a:effectLst/>
                          <a:latin typeface="Verdana" panose="020B0604030504040204" pitchFamily="34" charset="0"/>
                          <a:ea typeface="Calibri" panose="020F0502020204030204" pitchFamily="34" charset="0"/>
                          <a:cs typeface="Times New Roman" panose="02020603050405020304" pitchFamily="18" charset="0"/>
                        </a:rPr>
                        <a:t>197</a:t>
                      </a:r>
                      <a:r>
                        <a:rPr lang="en-US" sz="1100" spc="-35" dirty="0">
                          <a:effectLst/>
                          <a:latin typeface="Verdana" panose="020B0604030504040204" pitchFamily="34" charset="0"/>
                          <a:ea typeface="Calibri" panose="020F0502020204030204" pitchFamily="34" charset="0"/>
                          <a:cs typeface="Times New Roman" panose="02020603050405020304" pitchFamily="18" charset="0"/>
                        </a:rPr>
                        <a:t> </a:t>
                      </a:r>
                      <a:r>
                        <a:rPr lang="en-US" sz="1100" spc="-10" dirty="0">
                          <a:effectLst/>
                          <a:latin typeface="Verdana" panose="020B0604030504040204" pitchFamily="34" charset="0"/>
                          <a:ea typeface="Calibri" panose="020F0502020204030204" pitchFamily="34" charset="0"/>
                          <a:cs typeface="Times New Roman" panose="02020603050405020304" pitchFamily="18" charset="0"/>
                        </a:rPr>
                        <a:t>377,00</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w="127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2986569"/>
                  </a:ext>
                </a:extLst>
              </a:tr>
              <a:tr h="241711">
                <a:tc>
                  <a:txBody>
                    <a:bodyPr/>
                    <a:lstStyle/>
                    <a:p>
                      <a:pPr marL="13335">
                        <a:lnSpc>
                          <a:spcPct val="100000"/>
                        </a:lnSpc>
                        <a:spcBef>
                          <a:spcPts val="165"/>
                        </a:spcBef>
                        <a:spcAft>
                          <a:spcPts val="0"/>
                        </a:spcAft>
                      </a:pPr>
                      <a:r>
                        <a:rPr lang="en-US" sz="1100" b="1" spc="-10">
                          <a:effectLst/>
                          <a:latin typeface="Verdana" panose="020B0604030504040204" pitchFamily="34" charset="0"/>
                          <a:ea typeface="Calibri" panose="020F0502020204030204" pitchFamily="34" charset="0"/>
                          <a:cs typeface="Times New Roman" panose="02020603050405020304" pitchFamily="18" charset="0"/>
                        </a:rPr>
                        <a:t>Total</a:t>
                      </a:r>
                      <a:r>
                        <a:rPr lang="en-US" sz="1100" b="1" spc="-30">
                          <a:effectLst/>
                          <a:latin typeface="Verdana" panose="020B0604030504040204" pitchFamily="34" charset="0"/>
                          <a:ea typeface="Calibri" panose="020F0502020204030204" pitchFamily="34" charset="0"/>
                          <a:cs typeface="Times New Roman" panose="02020603050405020304" pitchFamily="18" charset="0"/>
                        </a:rPr>
                        <a:t> </a:t>
                      </a:r>
                      <a:r>
                        <a:rPr lang="en-US" sz="1100" b="1" spc="-10">
                          <a:effectLst/>
                          <a:latin typeface="Verdana" panose="020B0604030504040204" pitchFamily="34" charset="0"/>
                          <a:ea typeface="Calibri" panose="020F0502020204030204" pitchFamily="34" charset="0"/>
                          <a:cs typeface="Times New Roman" panose="02020603050405020304" pitchFamily="18" charset="0"/>
                        </a:rPr>
                        <a:t>Estimated</a:t>
                      </a:r>
                      <a:r>
                        <a:rPr lang="en-US" sz="1100" b="1" spc="-35">
                          <a:effectLst/>
                          <a:latin typeface="Verdana" panose="020B0604030504040204" pitchFamily="34" charset="0"/>
                          <a:ea typeface="Calibri" panose="020F0502020204030204" pitchFamily="34" charset="0"/>
                          <a:cs typeface="Times New Roman" panose="02020603050405020304" pitchFamily="18" charset="0"/>
                        </a:rPr>
                        <a:t> </a:t>
                      </a:r>
                      <a:r>
                        <a:rPr lang="en-US" sz="1100" b="1" spc="-10">
                          <a:effectLst/>
                          <a:latin typeface="Verdana" panose="020B0604030504040204" pitchFamily="34" charset="0"/>
                          <a:ea typeface="Calibri" panose="020F0502020204030204" pitchFamily="34" charset="0"/>
                          <a:cs typeface="Times New Roman" panose="02020603050405020304" pitchFamily="18" charset="0"/>
                        </a:rPr>
                        <a:t>Development</a:t>
                      </a:r>
                      <a:r>
                        <a:rPr lang="en-US" sz="1100" b="1" spc="-30">
                          <a:effectLst/>
                          <a:latin typeface="Verdana" panose="020B0604030504040204" pitchFamily="34" charset="0"/>
                          <a:ea typeface="Calibri" panose="020F0502020204030204" pitchFamily="34" charset="0"/>
                          <a:cs typeface="Times New Roman" panose="02020603050405020304" pitchFamily="18" charset="0"/>
                        </a:rPr>
                        <a:t> </a:t>
                      </a:r>
                      <a:r>
                        <a:rPr lang="en-US" sz="1100" b="1" spc="-20">
                          <a:effectLst/>
                          <a:latin typeface="Verdana" panose="020B0604030504040204" pitchFamily="34" charset="0"/>
                          <a:ea typeface="Calibri" panose="020F0502020204030204" pitchFamily="34" charset="0"/>
                          <a:cs typeface="Times New Roman" panose="02020603050405020304" pitchFamily="18" charset="0"/>
                        </a:rPr>
                        <a:t>Cost</a:t>
                      </a:r>
                      <a:endParaRPr lang="en-ZA"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marL="118745" marR="182880" algn="ctr">
                        <a:lnSpc>
                          <a:spcPct val="100000"/>
                        </a:lnSpc>
                        <a:spcBef>
                          <a:spcPts val="165"/>
                        </a:spcBef>
                        <a:spcAft>
                          <a:spcPts val="0"/>
                        </a:spcAft>
                      </a:pPr>
                      <a:r>
                        <a:rPr lang="en-US" sz="1100" b="1"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R7</a:t>
                      </a:r>
                      <a:r>
                        <a:rPr lang="en-US" sz="1100" b="1" spc="-4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 </a:t>
                      </a:r>
                      <a:r>
                        <a:rPr lang="en-US" sz="1100" b="1"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146</a:t>
                      </a:r>
                      <a:r>
                        <a:rPr lang="en-US" sz="1100" b="1" spc="-35"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 </a:t>
                      </a:r>
                      <a:r>
                        <a:rPr lang="en-US" sz="1100" b="1"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046</a:t>
                      </a:r>
                      <a:r>
                        <a:rPr lang="en-US" sz="1100" b="1" spc="-4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 </a:t>
                      </a:r>
                      <a:r>
                        <a:rPr lang="en-US" sz="1100" b="1" spc="-1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490,22</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en-ZA"/>
                    </a:p>
                  </a:txBody>
                  <a:tcPr/>
                </a:tc>
                <a:tc hMerge="1">
                  <a:txBody>
                    <a:bodyPr/>
                    <a:lstStyle/>
                    <a:p>
                      <a:endParaRPr lang="en-ZA"/>
                    </a:p>
                  </a:txBody>
                  <a:tcPr/>
                </a:tc>
                <a:tc hMerge="1">
                  <a:txBody>
                    <a:bodyPr/>
                    <a:lstStyle/>
                    <a:p>
                      <a:endParaRPr lang="en-ZA"/>
                    </a:p>
                  </a:txBody>
                  <a:tcPr>
                    <a:lnL w="12700" cap="flat" cmpd="dbl"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2928268998"/>
                  </a:ext>
                </a:extLst>
              </a:tr>
              <a:tr h="151296">
                <a:tc>
                  <a:txBody>
                    <a:bodyPr/>
                    <a:lstStyle/>
                    <a:p>
                      <a:pPr marL="13335">
                        <a:lnSpc>
                          <a:spcPct val="100000"/>
                        </a:lnSpc>
                        <a:spcBef>
                          <a:spcPts val="120"/>
                        </a:spcBef>
                        <a:spcAft>
                          <a:spcPts val="0"/>
                        </a:spcAft>
                      </a:pPr>
                      <a:r>
                        <a:rPr lang="en-US" sz="1100" b="1">
                          <a:effectLst/>
                          <a:latin typeface="Verdana" panose="020B0604030504040204" pitchFamily="34" charset="0"/>
                          <a:ea typeface="Calibri" panose="020F0502020204030204" pitchFamily="34" charset="0"/>
                          <a:cs typeface="Times New Roman" panose="02020603050405020304" pitchFamily="18" charset="0"/>
                        </a:rPr>
                        <a:t>Total</a:t>
                      </a:r>
                      <a:r>
                        <a:rPr lang="en-US" sz="1100" b="1" spc="-55">
                          <a:effectLst/>
                          <a:latin typeface="Verdana" panose="020B0604030504040204" pitchFamily="34" charset="0"/>
                          <a:ea typeface="Calibri" panose="020F0502020204030204" pitchFamily="34" charset="0"/>
                          <a:cs typeface="Times New Roman" panose="02020603050405020304" pitchFamily="18" charset="0"/>
                        </a:rPr>
                        <a:t> </a:t>
                      </a:r>
                      <a:r>
                        <a:rPr lang="en-US" sz="1100" b="1">
                          <a:effectLst/>
                          <a:latin typeface="Verdana" panose="020B0604030504040204" pitchFamily="34" charset="0"/>
                          <a:ea typeface="Calibri" panose="020F0502020204030204" pitchFamily="34" charset="0"/>
                          <a:cs typeface="Times New Roman" panose="02020603050405020304" pitchFamily="18" charset="0"/>
                        </a:rPr>
                        <a:t>Cost</a:t>
                      </a:r>
                      <a:r>
                        <a:rPr lang="en-US" sz="1100" b="1" spc="-55">
                          <a:effectLst/>
                          <a:latin typeface="Verdana" panose="020B0604030504040204" pitchFamily="34" charset="0"/>
                          <a:ea typeface="Calibri" panose="020F0502020204030204" pitchFamily="34" charset="0"/>
                          <a:cs typeface="Times New Roman" panose="02020603050405020304" pitchFamily="18" charset="0"/>
                        </a:rPr>
                        <a:t> </a:t>
                      </a:r>
                      <a:r>
                        <a:rPr lang="en-US" sz="1100" b="1">
                          <a:effectLst/>
                          <a:latin typeface="Verdana" panose="020B0604030504040204" pitchFamily="34" charset="0"/>
                          <a:ea typeface="Calibri" panose="020F0502020204030204" pitchFamily="34" charset="0"/>
                          <a:cs typeface="Times New Roman" panose="02020603050405020304" pitchFamily="18" charset="0"/>
                        </a:rPr>
                        <a:t>per</a:t>
                      </a:r>
                      <a:r>
                        <a:rPr lang="en-US" sz="1100" b="1" spc="-40">
                          <a:effectLst/>
                          <a:latin typeface="Verdana" panose="020B0604030504040204" pitchFamily="34" charset="0"/>
                          <a:ea typeface="Calibri" panose="020F0502020204030204" pitchFamily="34" charset="0"/>
                          <a:cs typeface="Times New Roman" panose="02020603050405020304" pitchFamily="18" charset="0"/>
                        </a:rPr>
                        <a:t> </a:t>
                      </a:r>
                      <a:r>
                        <a:rPr lang="en-US" sz="1100" b="1" spc="-10">
                          <a:effectLst/>
                          <a:latin typeface="Verdana" panose="020B0604030504040204" pitchFamily="34" charset="0"/>
                          <a:ea typeface="Calibri" panose="020F0502020204030204" pitchFamily="34" charset="0"/>
                          <a:cs typeface="Times New Roman" panose="02020603050405020304" pitchFamily="18" charset="0"/>
                        </a:rPr>
                        <a:t>phase</a:t>
                      </a:r>
                      <a:endParaRPr lang="en-ZA"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53340">
                        <a:lnSpc>
                          <a:spcPct val="100000"/>
                        </a:lnSpc>
                        <a:spcBef>
                          <a:spcPts val="120"/>
                        </a:spcBef>
                        <a:spcAft>
                          <a:spcPts val="0"/>
                        </a:spcAft>
                      </a:pPr>
                      <a:r>
                        <a:rPr lang="en-US" sz="110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R 4</a:t>
                      </a:r>
                      <a:r>
                        <a:rPr lang="en-US" sz="1100" spc="-35">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 </a:t>
                      </a:r>
                      <a:r>
                        <a:rPr lang="en-US" sz="110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181</a:t>
                      </a:r>
                      <a:r>
                        <a:rPr lang="en-US" sz="1100" spc="-35">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 </a:t>
                      </a:r>
                      <a:r>
                        <a:rPr lang="en-US" sz="110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329</a:t>
                      </a:r>
                      <a:r>
                        <a:rPr lang="en-US" sz="1100" spc="-35">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 </a:t>
                      </a:r>
                      <a:r>
                        <a:rPr lang="en-US" sz="1100" spc="-1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307,13</a:t>
                      </a:r>
                      <a:endParaRPr lang="en-ZA"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AAC"/>
                    </a:solidFill>
                  </a:tcPr>
                </a:tc>
                <a:tc hMerge="1">
                  <a:txBody>
                    <a:bodyPr/>
                    <a:lstStyle/>
                    <a:p>
                      <a:endParaRPr lang="en-ZA"/>
                    </a:p>
                  </a:txBody>
                  <a:tcPr/>
                </a:tc>
                <a:tc>
                  <a:txBody>
                    <a:bodyPr/>
                    <a:lstStyle/>
                    <a:p>
                      <a:pPr marL="64135">
                        <a:lnSpc>
                          <a:spcPct val="100000"/>
                        </a:lnSpc>
                        <a:spcBef>
                          <a:spcPts val="120"/>
                        </a:spcBef>
                        <a:spcAft>
                          <a:spcPts val="0"/>
                        </a:spcAft>
                      </a:pPr>
                      <a:r>
                        <a:rPr lang="en-US" sz="110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R</a:t>
                      </a:r>
                      <a:endParaRPr lang="en-ZA"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dbl"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AAC"/>
                    </a:solidFill>
                  </a:tcPr>
                </a:tc>
                <a:tc>
                  <a:txBody>
                    <a:bodyPr/>
                    <a:lstStyle/>
                    <a:p>
                      <a:pPr marR="40640" algn="r">
                        <a:lnSpc>
                          <a:spcPct val="100000"/>
                        </a:lnSpc>
                        <a:spcBef>
                          <a:spcPts val="120"/>
                        </a:spcBef>
                        <a:spcAft>
                          <a:spcPts val="0"/>
                        </a:spcAft>
                      </a:pPr>
                      <a:r>
                        <a:rPr lang="en-US" sz="110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2</a:t>
                      </a:r>
                      <a:r>
                        <a:rPr lang="en-US" sz="1100" spc="-35"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 </a:t>
                      </a:r>
                      <a:r>
                        <a:rPr lang="en-US" sz="110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964</a:t>
                      </a:r>
                      <a:r>
                        <a:rPr lang="en-US" sz="1100" spc="-35"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 </a:t>
                      </a:r>
                      <a:r>
                        <a:rPr lang="en-US" sz="110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717</a:t>
                      </a:r>
                      <a:r>
                        <a:rPr lang="en-US" sz="1100" spc="-35"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 </a:t>
                      </a:r>
                      <a:r>
                        <a:rPr lang="en-US" sz="1100" spc="-1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183,09</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w="12700" cap="flat" cmpd="dbl"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8CAAC"/>
                    </a:solidFill>
                  </a:tcPr>
                </a:tc>
                <a:extLst>
                  <a:ext uri="{0D108BD9-81ED-4DB2-BD59-A6C34878D82A}">
                    <a16:rowId xmlns:a16="http://schemas.microsoft.com/office/drawing/2014/main" val="1789531742"/>
                  </a:ext>
                </a:extLst>
              </a:tr>
              <a:tr h="241711">
                <a:tc>
                  <a:txBody>
                    <a:bodyPr/>
                    <a:lstStyle/>
                    <a:p>
                      <a:pPr marL="13335">
                        <a:lnSpc>
                          <a:spcPct val="100000"/>
                        </a:lnSpc>
                        <a:spcBef>
                          <a:spcPts val="80"/>
                        </a:spcBef>
                        <a:spcAft>
                          <a:spcPts val="0"/>
                        </a:spcAft>
                      </a:pPr>
                      <a:r>
                        <a:rPr lang="en-US" sz="1100" b="1">
                          <a:effectLst/>
                          <a:latin typeface="Verdana" panose="020B0604030504040204" pitchFamily="34" charset="0"/>
                          <a:ea typeface="Calibri" panose="020F0502020204030204" pitchFamily="34" charset="0"/>
                          <a:cs typeface="Times New Roman" panose="02020603050405020304" pitchFamily="18" charset="0"/>
                        </a:rPr>
                        <a:t>Split</a:t>
                      </a:r>
                      <a:r>
                        <a:rPr lang="en-US" sz="1100" b="1" spc="-45">
                          <a:effectLst/>
                          <a:latin typeface="Verdana" panose="020B0604030504040204" pitchFamily="34" charset="0"/>
                          <a:ea typeface="Calibri" panose="020F0502020204030204" pitchFamily="34" charset="0"/>
                          <a:cs typeface="Times New Roman" panose="02020603050405020304" pitchFamily="18" charset="0"/>
                        </a:rPr>
                        <a:t> </a:t>
                      </a:r>
                      <a:r>
                        <a:rPr lang="en-US" sz="1100" b="1" spc="-50">
                          <a:effectLst/>
                          <a:latin typeface="Verdana" panose="020B0604030504040204" pitchFamily="34" charset="0"/>
                          <a:ea typeface="Calibri" panose="020F0502020204030204" pitchFamily="34" charset="0"/>
                          <a:cs typeface="Times New Roman" panose="02020603050405020304" pitchFamily="18" charset="0"/>
                        </a:rPr>
                        <a:t>%</a:t>
                      </a:r>
                      <a:endParaRPr lang="en-ZA"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891540" marR="356870" algn="ctr">
                        <a:lnSpc>
                          <a:spcPct val="100000"/>
                        </a:lnSpc>
                        <a:spcBef>
                          <a:spcPts val="80"/>
                        </a:spcBef>
                        <a:spcAft>
                          <a:spcPts val="0"/>
                        </a:spcAft>
                      </a:pPr>
                      <a:r>
                        <a:rPr lang="en-US" sz="1100" spc="-10">
                          <a:effectLst/>
                          <a:latin typeface="Verdana" panose="020B0604030504040204" pitchFamily="34" charset="0"/>
                          <a:ea typeface="Calibri" panose="020F0502020204030204" pitchFamily="34" charset="0"/>
                          <a:cs typeface="Times New Roman" panose="02020603050405020304" pitchFamily="18" charset="0"/>
                        </a:rPr>
                        <a:t>58,5%</a:t>
                      </a:r>
                      <a:endParaRPr lang="en-ZA"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ZA"/>
                    </a:p>
                  </a:txBody>
                  <a:tcPr/>
                </a:tc>
                <a:tc gridSpan="2">
                  <a:txBody>
                    <a:bodyPr/>
                    <a:lstStyle/>
                    <a:p>
                      <a:pPr marL="891540" marR="356870" algn="ctr">
                        <a:lnSpc>
                          <a:spcPct val="100000"/>
                        </a:lnSpc>
                        <a:spcBef>
                          <a:spcPts val="80"/>
                        </a:spcBef>
                        <a:spcAft>
                          <a:spcPts val="0"/>
                        </a:spcAft>
                      </a:pPr>
                      <a:r>
                        <a:rPr lang="en-US" sz="1100" spc="-10" dirty="0">
                          <a:effectLst/>
                          <a:latin typeface="Verdana" panose="020B0604030504040204" pitchFamily="34" charset="0"/>
                          <a:ea typeface="Calibri" panose="020F0502020204030204" pitchFamily="34" charset="0"/>
                          <a:cs typeface="Times New Roman" panose="02020603050405020304" pitchFamily="18" charset="0"/>
                        </a:rPr>
                        <a:t>41,5%</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ZA"/>
                    </a:p>
                  </a:txBody>
                  <a:tcPr>
                    <a:lnL w="12700" cap="flat" cmpd="dbl"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150455037"/>
                  </a:ext>
                </a:extLst>
              </a:tr>
            </a:tbl>
          </a:graphicData>
        </a:graphic>
      </p:graphicFrame>
      <p:sp>
        <p:nvSpPr>
          <p:cNvPr id="48" name="docshape5">
            <a:extLst>
              <a:ext uri="{FF2B5EF4-FFF2-40B4-BE49-F238E27FC236}">
                <a16:creationId xmlns:a16="http://schemas.microsoft.com/office/drawing/2014/main" id="{75D67853-D2D5-EE83-9C17-EC67DFA8D26D}"/>
              </a:ext>
            </a:extLst>
          </p:cNvPr>
          <p:cNvSpPr>
            <a:spLocks/>
          </p:cNvSpPr>
          <p:nvPr/>
        </p:nvSpPr>
        <p:spPr bwMode="auto">
          <a:xfrm>
            <a:off x="4612189" y="1412875"/>
            <a:ext cx="49797" cy="45719"/>
          </a:xfrm>
          <a:custGeom>
            <a:avLst/>
            <a:gdLst>
              <a:gd name="T0" fmla="*/ 0 w 5"/>
              <a:gd name="T1" fmla="*/ 2 h 5"/>
              <a:gd name="T2" fmla="*/ 1 w 5"/>
              <a:gd name="T3" fmla="*/ 1 h 5"/>
              <a:gd name="T4" fmla="*/ 2 w 5"/>
              <a:gd name="T5" fmla="*/ 0 h 5"/>
              <a:gd name="T6" fmla="*/ 4 w 5"/>
              <a:gd name="T7" fmla="*/ 1 h 5"/>
              <a:gd name="T8" fmla="*/ 4 w 5"/>
              <a:gd name="T9" fmla="*/ 2 h 5"/>
              <a:gd name="T10" fmla="*/ 4 w 5"/>
              <a:gd name="T11" fmla="*/ 4 h 5"/>
              <a:gd name="T12" fmla="*/ 2 w 5"/>
              <a:gd name="T13" fmla="*/ 4 h 5"/>
              <a:gd name="T14" fmla="*/ 1 w 5"/>
              <a:gd name="T15" fmla="*/ 4 h 5"/>
              <a:gd name="T16" fmla="*/ 0 w 5"/>
              <a:gd name="T1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
                <a:moveTo>
                  <a:pt x="0" y="2"/>
                </a:moveTo>
                <a:lnTo>
                  <a:pt x="1" y="1"/>
                </a:lnTo>
                <a:lnTo>
                  <a:pt x="2" y="0"/>
                </a:lnTo>
                <a:lnTo>
                  <a:pt x="4" y="1"/>
                </a:lnTo>
                <a:lnTo>
                  <a:pt x="4" y="2"/>
                </a:lnTo>
                <a:lnTo>
                  <a:pt x="4" y="4"/>
                </a:lnTo>
                <a:lnTo>
                  <a:pt x="2" y="4"/>
                </a:lnTo>
                <a:lnTo>
                  <a:pt x="1" y="4"/>
                </a:lnTo>
                <a:lnTo>
                  <a:pt x="0" y="2"/>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ZA" sz="4800"/>
          </a:p>
        </p:txBody>
      </p:sp>
      <p:sp>
        <p:nvSpPr>
          <p:cNvPr id="50" name="docshape7">
            <a:extLst>
              <a:ext uri="{FF2B5EF4-FFF2-40B4-BE49-F238E27FC236}">
                <a16:creationId xmlns:a16="http://schemas.microsoft.com/office/drawing/2014/main" id="{8F69DD3B-ED1C-A25E-1A11-4B9ECC5B03F1}"/>
              </a:ext>
            </a:extLst>
          </p:cNvPr>
          <p:cNvSpPr>
            <a:spLocks/>
          </p:cNvSpPr>
          <p:nvPr/>
        </p:nvSpPr>
        <p:spPr bwMode="auto">
          <a:xfrm>
            <a:off x="4612189" y="1412875"/>
            <a:ext cx="49797" cy="45719"/>
          </a:xfrm>
          <a:custGeom>
            <a:avLst/>
            <a:gdLst>
              <a:gd name="T0" fmla="*/ 0 w 5"/>
              <a:gd name="T1" fmla="*/ 2 h 5"/>
              <a:gd name="T2" fmla="*/ 1 w 5"/>
              <a:gd name="T3" fmla="*/ 1 h 5"/>
              <a:gd name="T4" fmla="*/ 2 w 5"/>
              <a:gd name="T5" fmla="*/ 0 h 5"/>
              <a:gd name="T6" fmla="*/ 4 w 5"/>
              <a:gd name="T7" fmla="*/ 1 h 5"/>
              <a:gd name="T8" fmla="*/ 4 w 5"/>
              <a:gd name="T9" fmla="*/ 2 h 5"/>
              <a:gd name="T10" fmla="*/ 4 w 5"/>
              <a:gd name="T11" fmla="*/ 4 h 5"/>
              <a:gd name="T12" fmla="*/ 2 w 5"/>
              <a:gd name="T13" fmla="*/ 4 h 5"/>
              <a:gd name="T14" fmla="*/ 1 w 5"/>
              <a:gd name="T15" fmla="*/ 4 h 5"/>
              <a:gd name="T16" fmla="*/ 0 w 5"/>
              <a:gd name="T1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
                <a:moveTo>
                  <a:pt x="0" y="2"/>
                </a:moveTo>
                <a:lnTo>
                  <a:pt x="1" y="1"/>
                </a:lnTo>
                <a:lnTo>
                  <a:pt x="2" y="0"/>
                </a:lnTo>
                <a:lnTo>
                  <a:pt x="4" y="1"/>
                </a:lnTo>
                <a:lnTo>
                  <a:pt x="4" y="2"/>
                </a:lnTo>
                <a:lnTo>
                  <a:pt x="4" y="4"/>
                </a:lnTo>
                <a:lnTo>
                  <a:pt x="2" y="4"/>
                </a:lnTo>
                <a:lnTo>
                  <a:pt x="1" y="4"/>
                </a:lnTo>
                <a:lnTo>
                  <a:pt x="0" y="2"/>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ZA" sz="4800"/>
          </a:p>
        </p:txBody>
      </p:sp>
      <p:grpSp>
        <p:nvGrpSpPr>
          <p:cNvPr id="2071" name="Group 19"/>
          <p:cNvGrpSpPr>
            <a:grpSpLocks/>
          </p:cNvGrpSpPr>
          <p:nvPr/>
        </p:nvGrpSpPr>
        <p:grpSpPr bwMode="auto">
          <a:xfrm>
            <a:off x="0" y="0"/>
            <a:ext cx="3175" cy="3175"/>
            <a:chOff x="0" y="0"/>
            <a:chExt cx="5" cy="5"/>
          </a:xfrm>
        </p:grpSpPr>
      </p:grpSp>
      <p:grpSp>
        <p:nvGrpSpPr>
          <p:cNvPr id="2069" name="Group 18"/>
          <p:cNvGrpSpPr>
            <a:grpSpLocks/>
          </p:cNvGrpSpPr>
          <p:nvPr/>
        </p:nvGrpSpPr>
        <p:grpSpPr bwMode="auto">
          <a:xfrm>
            <a:off x="0" y="0"/>
            <a:ext cx="3175" cy="3175"/>
            <a:chOff x="0" y="0"/>
            <a:chExt cx="5" cy="5"/>
          </a:xfrm>
        </p:grpSpPr>
      </p:grpSp>
    </p:spTree>
    <p:extLst>
      <p:ext uri="{BB962C8B-B14F-4D97-AF65-F5344CB8AC3E}">
        <p14:creationId xmlns:p14="http://schemas.microsoft.com/office/powerpoint/2010/main" val="7740838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12029</TotalTime>
  <Words>927</Words>
  <Application>Microsoft Office PowerPoint</Application>
  <PresentationFormat>Widescreen</PresentationFormat>
  <Paragraphs>171</Paragraphs>
  <Slides>10</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10</vt:i4>
      </vt:variant>
    </vt:vector>
  </HeadingPairs>
  <TitlesOfParts>
    <vt:vector size="20" baseType="lpstr">
      <vt:lpstr>Arial</vt:lpstr>
      <vt:lpstr>Calibri</vt:lpstr>
      <vt:lpstr>Calibri Light</vt:lpstr>
      <vt:lpstr>HK Nova</vt:lpstr>
      <vt:lpstr>Symbol</vt:lpstr>
      <vt:lpstr>Tahoma</vt:lpstr>
      <vt:lpstr>Verdana</vt:lpstr>
      <vt:lpstr>Wingdings</vt:lpstr>
      <vt:lpstr>Office Theme</vt:lpstr>
      <vt:lpstr>1_Office Theme</vt:lpstr>
      <vt:lpstr>PowerPoint Presentation</vt:lpstr>
      <vt:lpstr>EXECUTIVE SUMMARY </vt:lpstr>
      <vt:lpstr>VISION: </vt:lpstr>
      <vt:lpstr>PROJECT OVERVIEW &amp; BACKGROUND </vt:lpstr>
      <vt:lpstr>LOCALITY</vt:lpstr>
      <vt:lpstr>DEVELOPMENT OVERVIEW LAYOUT</vt:lpstr>
      <vt:lpstr>4. PROPOSED DEVELOPMENT:</vt:lpstr>
      <vt:lpstr>6. Densification &amp; Erf Sizes</vt:lpstr>
      <vt:lpstr>6. PROJECT &amp; FINANCIAL INDICATORS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Mogomotsi Mothibi</dc:creator>
  <cp:lastModifiedBy>. LeBruno</cp:lastModifiedBy>
  <cp:revision>24</cp:revision>
  <cp:lastPrinted>2023-03-17T07:40:18Z</cp:lastPrinted>
  <dcterms:created xsi:type="dcterms:W3CDTF">2021-08-30T08:58:21Z</dcterms:created>
  <dcterms:modified xsi:type="dcterms:W3CDTF">2023-08-16T08:23:24Z</dcterms:modified>
</cp:coreProperties>
</file>